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76" r:id="rId11"/>
    <p:sldId id="265" r:id="rId12"/>
    <p:sldId id="266" r:id="rId13"/>
    <p:sldId id="267" r:id="rId14"/>
    <p:sldId id="268" r:id="rId15"/>
    <p:sldId id="269" r:id="rId16"/>
    <p:sldId id="270" r:id="rId17"/>
    <p:sldId id="271"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6" d="100"/>
          <a:sy n="86" d="100"/>
        </p:scale>
        <p:origin x="-96" y="-68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BE15620-9FBB-4F6A-9F52-FFBD550D29FF}" type="datetimeFigureOut">
              <a:rPr lang="en-US" smtClean="0"/>
              <a:t>12/22/15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F65796-2752-4268-B855-516C87C0EFEC}" type="slidenum">
              <a:rPr lang="en-US" smtClean="0"/>
              <a:t>‹#›</a:t>
            </a:fld>
            <a:endParaRPr lang="en-US"/>
          </a:p>
        </p:txBody>
      </p:sp>
    </p:spTree>
    <p:extLst>
      <p:ext uri="{BB962C8B-B14F-4D97-AF65-F5344CB8AC3E}">
        <p14:creationId xmlns:p14="http://schemas.microsoft.com/office/powerpoint/2010/main" val="10311496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E15620-9FBB-4F6A-9F52-FFBD550D29FF}" type="datetimeFigureOut">
              <a:rPr lang="en-US" smtClean="0"/>
              <a:t>12/22/15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F65796-2752-4268-B855-516C87C0EFEC}" type="slidenum">
              <a:rPr lang="en-US" smtClean="0"/>
              <a:t>‹#›</a:t>
            </a:fld>
            <a:endParaRPr lang="en-US"/>
          </a:p>
        </p:txBody>
      </p:sp>
    </p:spTree>
    <p:extLst>
      <p:ext uri="{BB962C8B-B14F-4D97-AF65-F5344CB8AC3E}">
        <p14:creationId xmlns:p14="http://schemas.microsoft.com/office/powerpoint/2010/main" val="20291034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E15620-9FBB-4F6A-9F52-FFBD550D29FF}" type="datetimeFigureOut">
              <a:rPr lang="en-US" smtClean="0"/>
              <a:t>12/22/15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F65796-2752-4268-B855-516C87C0EFEC}" type="slidenum">
              <a:rPr lang="en-US" smtClean="0"/>
              <a:t>‹#›</a:t>
            </a:fld>
            <a:endParaRPr lang="en-US"/>
          </a:p>
        </p:txBody>
      </p:sp>
    </p:spTree>
    <p:extLst>
      <p:ext uri="{BB962C8B-B14F-4D97-AF65-F5344CB8AC3E}">
        <p14:creationId xmlns:p14="http://schemas.microsoft.com/office/powerpoint/2010/main" val="11746152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E15620-9FBB-4F6A-9F52-FFBD550D29FF}" type="datetimeFigureOut">
              <a:rPr lang="en-US" smtClean="0"/>
              <a:t>12/22/15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F65796-2752-4268-B855-516C87C0EFEC}" type="slidenum">
              <a:rPr lang="en-US" smtClean="0"/>
              <a:t>‹#›</a:t>
            </a:fld>
            <a:endParaRPr lang="en-US"/>
          </a:p>
        </p:txBody>
      </p:sp>
    </p:spTree>
    <p:extLst>
      <p:ext uri="{BB962C8B-B14F-4D97-AF65-F5344CB8AC3E}">
        <p14:creationId xmlns:p14="http://schemas.microsoft.com/office/powerpoint/2010/main" val="16825670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BE15620-9FBB-4F6A-9F52-FFBD550D29FF}" type="datetimeFigureOut">
              <a:rPr lang="en-US" smtClean="0"/>
              <a:t>12/22/15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F65796-2752-4268-B855-516C87C0EFEC}" type="slidenum">
              <a:rPr lang="en-US" smtClean="0"/>
              <a:t>‹#›</a:t>
            </a:fld>
            <a:endParaRPr lang="en-US"/>
          </a:p>
        </p:txBody>
      </p:sp>
    </p:spTree>
    <p:extLst>
      <p:ext uri="{BB962C8B-B14F-4D97-AF65-F5344CB8AC3E}">
        <p14:creationId xmlns:p14="http://schemas.microsoft.com/office/powerpoint/2010/main" val="22124013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BE15620-9FBB-4F6A-9F52-FFBD550D29FF}" type="datetimeFigureOut">
              <a:rPr lang="en-US" smtClean="0"/>
              <a:t>12/22/15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F65796-2752-4268-B855-516C87C0EFEC}" type="slidenum">
              <a:rPr lang="en-US" smtClean="0"/>
              <a:t>‹#›</a:t>
            </a:fld>
            <a:endParaRPr lang="en-US"/>
          </a:p>
        </p:txBody>
      </p:sp>
    </p:spTree>
    <p:extLst>
      <p:ext uri="{BB962C8B-B14F-4D97-AF65-F5344CB8AC3E}">
        <p14:creationId xmlns:p14="http://schemas.microsoft.com/office/powerpoint/2010/main" val="3354174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BE15620-9FBB-4F6A-9F52-FFBD550D29FF}" type="datetimeFigureOut">
              <a:rPr lang="en-US" smtClean="0"/>
              <a:t>12/22/15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F65796-2752-4268-B855-516C87C0EFEC}" type="slidenum">
              <a:rPr lang="en-US" smtClean="0"/>
              <a:t>‹#›</a:t>
            </a:fld>
            <a:endParaRPr lang="en-US"/>
          </a:p>
        </p:txBody>
      </p:sp>
    </p:spTree>
    <p:extLst>
      <p:ext uri="{BB962C8B-B14F-4D97-AF65-F5344CB8AC3E}">
        <p14:creationId xmlns:p14="http://schemas.microsoft.com/office/powerpoint/2010/main" val="17060647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BE15620-9FBB-4F6A-9F52-FFBD550D29FF}" type="datetimeFigureOut">
              <a:rPr lang="en-US" smtClean="0"/>
              <a:t>12/22/15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BF65796-2752-4268-B855-516C87C0EFEC}" type="slidenum">
              <a:rPr lang="en-US" smtClean="0"/>
              <a:t>‹#›</a:t>
            </a:fld>
            <a:endParaRPr lang="en-US"/>
          </a:p>
        </p:txBody>
      </p:sp>
    </p:spTree>
    <p:extLst>
      <p:ext uri="{BB962C8B-B14F-4D97-AF65-F5344CB8AC3E}">
        <p14:creationId xmlns:p14="http://schemas.microsoft.com/office/powerpoint/2010/main" val="3851714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E15620-9FBB-4F6A-9F52-FFBD550D29FF}" type="datetimeFigureOut">
              <a:rPr lang="en-US" smtClean="0"/>
              <a:t>12/22/15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BF65796-2752-4268-B855-516C87C0EFEC}" type="slidenum">
              <a:rPr lang="en-US" smtClean="0"/>
              <a:t>‹#›</a:t>
            </a:fld>
            <a:endParaRPr lang="en-US"/>
          </a:p>
        </p:txBody>
      </p:sp>
    </p:spTree>
    <p:extLst>
      <p:ext uri="{BB962C8B-B14F-4D97-AF65-F5344CB8AC3E}">
        <p14:creationId xmlns:p14="http://schemas.microsoft.com/office/powerpoint/2010/main" val="15529667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BE15620-9FBB-4F6A-9F52-FFBD550D29FF}" type="datetimeFigureOut">
              <a:rPr lang="en-US" smtClean="0"/>
              <a:t>12/22/15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F65796-2752-4268-B855-516C87C0EFEC}" type="slidenum">
              <a:rPr lang="en-US" smtClean="0"/>
              <a:t>‹#›</a:t>
            </a:fld>
            <a:endParaRPr lang="en-US"/>
          </a:p>
        </p:txBody>
      </p:sp>
    </p:spTree>
    <p:extLst>
      <p:ext uri="{BB962C8B-B14F-4D97-AF65-F5344CB8AC3E}">
        <p14:creationId xmlns:p14="http://schemas.microsoft.com/office/powerpoint/2010/main" val="207096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BE15620-9FBB-4F6A-9F52-FFBD550D29FF}" type="datetimeFigureOut">
              <a:rPr lang="en-US" smtClean="0"/>
              <a:t>12/22/15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F65796-2752-4268-B855-516C87C0EFEC}" type="slidenum">
              <a:rPr lang="en-US" smtClean="0"/>
              <a:t>‹#›</a:t>
            </a:fld>
            <a:endParaRPr lang="en-US"/>
          </a:p>
        </p:txBody>
      </p:sp>
    </p:spTree>
    <p:extLst>
      <p:ext uri="{BB962C8B-B14F-4D97-AF65-F5344CB8AC3E}">
        <p14:creationId xmlns:p14="http://schemas.microsoft.com/office/powerpoint/2010/main" val="207167253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9000" r="-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E15620-9FBB-4F6A-9F52-FFBD550D29FF}" type="datetimeFigureOut">
              <a:rPr lang="en-US" smtClean="0"/>
              <a:t>12/22/15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F65796-2752-4268-B855-516C87C0EFEC}" type="slidenum">
              <a:rPr lang="en-US" smtClean="0"/>
              <a:t>‹#›</a:t>
            </a:fld>
            <a:endParaRPr lang="en-US"/>
          </a:p>
        </p:txBody>
      </p:sp>
    </p:spTree>
    <p:extLst>
      <p:ext uri="{BB962C8B-B14F-4D97-AF65-F5344CB8AC3E}">
        <p14:creationId xmlns:p14="http://schemas.microsoft.com/office/powerpoint/2010/main" val="28888113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116551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800" b="1" i="1" dirty="0" smtClean="0">
                <a:latin typeface="Century Gothic" panose="020B0502020202020204" pitchFamily="34" charset="0"/>
              </a:rPr>
              <a:t>Why Go Through All of This?</a:t>
            </a:r>
            <a:endParaRPr lang="en-US" sz="4800" b="1" i="1" dirty="0">
              <a:latin typeface="Century Gothic" panose="020B0502020202020204" pitchFamily="34" charset="0"/>
            </a:endParaRPr>
          </a:p>
        </p:txBody>
      </p:sp>
      <p:sp>
        <p:nvSpPr>
          <p:cNvPr id="5" name="TextBox 4"/>
          <p:cNvSpPr txBox="1"/>
          <p:nvPr/>
        </p:nvSpPr>
        <p:spPr>
          <a:xfrm>
            <a:off x="0" y="1519311"/>
            <a:ext cx="12192000" cy="923330"/>
          </a:xfrm>
          <a:prstGeom prst="rect">
            <a:avLst/>
          </a:prstGeom>
          <a:noFill/>
        </p:spPr>
        <p:txBody>
          <a:bodyPr wrap="square" rtlCol="0">
            <a:spAutoFit/>
          </a:bodyPr>
          <a:lstStyle/>
          <a:p>
            <a:pPr marL="685800" indent="-685800">
              <a:buFont typeface="Arial" panose="020B0604020202020204" pitchFamily="34" charset="0"/>
              <a:buChar char="•"/>
            </a:pPr>
            <a:r>
              <a:rPr lang="en-US" sz="5400" b="1" dirty="0" smtClean="0">
                <a:latin typeface="Century Gothic" panose="020B0502020202020204" pitchFamily="34" charset="0"/>
              </a:rPr>
              <a:t>To Remember</a:t>
            </a:r>
            <a:endParaRPr lang="en-US" sz="5400" b="1" dirty="0">
              <a:latin typeface="Century Gothic" panose="020B0502020202020204" pitchFamily="34" charset="0"/>
            </a:endParaRPr>
          </a:p>
        </p:txBody>
      </p:sp>
      <p:sp>
        <p:nvSpPr>
          <p:cNvPr id="7" name="TextBox 6"/>
          <p:cNvSpPr txBox="1"/>
          <p:nvPr/>
        </p:nvSpPr>
        <p:spPr>
          <a:xfrm>
            <a:off x="0" y="2475911"/>
            <a:ext cx="12192000" cy="1754326"/>
          </a:xfrm>
          <a:prstGeom prst="rect">
            <a:avLst/>
          </a:prstGeom>
          <a:noFill/>
        </p:spPr>
        <p:txBody>
          <a:bodyPr wrap="square" rtlCol="0">
            <a:spAutoFit/>
          </a:bodyPr>
          <a:lstStyle/>
          <a:p>
            <a:pPr marL="285750" indent="-285750">
              <a:buFont typeface="Arial" panose="020B0604020202020204" pitchFamily="34" charset="0"/>
              <a:buChar char="•"/>
            </a:pPr>
            <a:r>
              <a:rPr lang="en-US" sz="5400" b="1" dirty="0">
                <a:latin typeface="Century Gothic" panose="020B0502020202020204" pitchFamily="34" charset="0"/>
              </a:rPr>
              <a:t> </a:t>
            </a:r>
            <a:r>
              <a:rPr lang="en-US" sz="5400" b="1" dirty="0" smtClean="0">
                <a:latin typeface="Century Gothic" panose="020B0502020202020204" pitchFamily="34" charset="0"/>
              </a:rPr>
              <a:t>Proclaim God to Future Generations</a:t>
            </a:r>
            <a:endParaRPr lang="en-US" sz="5400" b="1" dirty="0">
              <a:latin typeface="Century Gothic" panose="020B0502020202020204" pitchFamily="34" charset="0"/>
            </a:endParaRPr>
          </a:p>
        </p:txBody>
      </p:sp>
    </p:spTree>
    <p:extLst>
      <p:ext uri="{BB962C8B-B14F-4D97-AF65-F5344CB8AC3E}">
        <p14:creationId xmlns:p14="http://schemas.microsoft.com/office/powerpoint/2010/main" val="1946768416"/>
      </p:ext>
    </p:extLst>
  </p:cSld>
  <p:clrMapOvr>
    <a:masterClrMapping/>
  </p:clrMapOvr>
  <p:transition xmlns:p14="http://schemas.microsoft.com/office/powerpoint/2010/main" spd="slow">
    <p:randomBar dir="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659988"/>
            <a:ext cx="12192000" cy="3785652"/>
          </a:xfrm>
          <a:prstGeom prst="rect">
            <a:avLst/>
          </a:prstGeom>
          <a:noFill/>
        </p:spPr>
        <p:txBody>
          <a:bodyPr wrap="square" rtlCol="0">
            <a:spAutoFit/>
          </a:bodyPr>
          <a:lstStyle/>
          <a:p>
            <a:pPr algn="ctr"/>
            <a:r>
              <a:rPr lang="en-US" sz="4800" b="1" i="1" dirty="0" smtClean="0">
                <a:latin typeface="Century Gothic" panose="020B0502020202020204" pitchFamily="34" charset="0"/>
              </a:rPr>
              <a:t>That your generations may know that I made the people of Israel dwell in booths when I brought them out of the land of Egypt: I am the LORD your God.</a:t>
            </a:r>
          </a:p>
          <a:p>
            <a:pPr algn="ctr"/>
            <a:r>
              <a:rPr lang="en-US" sz="4800" b="1" i="1" dirty="0" smtClean="0">
                <a:latin typeface="Century Gothic" panose="020B0502020202020204" pitchFamily="34" charset="0"/>
              </a:rPr>
              <a:t>~v. 43~</a:t>
            </a:r>
            <a:endParaRPr lang="en-US" sz="4800" b="1" i="1" dirty="0">
              <a:latin typeface="Century Gothic" panose="020B0502020202020204" pitchFamily="34" charset="0"/>
            </a:endParaRPr>
          </a:p>
        </p:txBody>
      </p:sp>
    </p:spTree>
    <p:extLst>
      <p:ext uri="{BB962C8B-B14F-4D97-AF65-F5344CB8AC3E}">
        <p14:creationId xmlns:p14="http://schemas.microsoft.com/office/powerpoint/2010/main" val="16245691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800" b="1" i="1" dirty="0" smtClean="0">
                <a:latin typeface="Century Gothic" panose="020B0502020202020204" pitchFamily="34" charset="0"/>
              </a:rPr>
              <a:t>What God Says About Celebrating</a:t>
            </a:r>
            <a:endParaRPr lang="en-US" sz="4800" b="1" i="1" dirty="0">
              <a:latin typeface="Century Gothic" panose="020B0502020202020204" pitchFamily="34" charset="0"/>
            </a:endParaRPr>
          </a:p>
        </p:txBody>
      </p:sp>
      <p:sp>
        <p:nvSpPr>
          <p:cNvPr id="5" name="TextBox 4"/>
          <p:cNvSpPr txBox="1"/>
          <p:nvPr/>
        </p:nvSpPr>
        <p:spPr>
          <a:xfrm>
            <a:off x="0" y="1463040"/>
            <a:ext cx="12192000" cy="923330"/>
          </a:xfrm>
          <a:prstGeom prst="rect">
            <a:avLst/>
          </a:prstGeom>
          <a:noFill/>
        </p:spPr>
        <p:txBody>
          <a:bodyPr wrap="square" rtlCol="0">
            <a:spAutoFit/>
          </a:bodyPr>
          <a:lstStyle/>
          <a:p>
            <a:r>
              <a:rPr lang="en-US" sz="5400" b="1" dirty="0" smtClean="0">
                <a:latin typeface="Century Gothic" panose="020B0502020202020204" pitchFamily="34" charset="0"/>
              </a:rPr>
              <a:t>We Are to </a:t>
            </a:r>
            <a:r>
              <a:rPr lang="en-US" sz="5400" b="1" u="sng" dirty="0" smtClean="0">
                <a:latin typeface="Century Gothic" panose="020B0502020202020204" pitchFamily="34" charset="0"/>
              </a:rPr>
              <a:t>Celebrate Joyfully</a:t>
            </a:r>
            <a:endParaRPr lang="en-US" sz="5400" b="1" dirty="0">
              <a:latin typeface="Century Gothic" panose="020B0502020202020204" pitchFamily="34" charset="0"/>
            </a:endParaRPr>
          </a:p>
        </p:txBody>
      </p:sp>
      <p:sp>
        <p:nvSpPr>
          <p:cNvPr id="6" name="TextBox 5"/>
          <p:cNvSpPr txBox="1"/>
          <p:nvPr/>
        </p:nvSpPr>
        <p:spPr>
          <a:xfrm>
            <a:off x="0" y="2672862"/>
            <a:ext cx="12192000" cy="830997"/>
          </a:xfrm>
          <a:prstGeom prst="rect">
            <a:avLst/>
          </a:prstGeom>
          <a:noFill/>
        </p:spPr>
        <p:txBody>
          <a:bodyPr wrap="square" rtlCol="0">
            <a:spAutoFit/>
          </a:bodyPr>
          <a:lstStyle/>
          <a:p>
            <a:pPr marL="685800" indent="-685800">
              <a:buFont typeface="Arial" panose="020B0604020202020204" pitchFamily="34" charset="0"/>
              <a:buChar char="•"/>
            </a:pPr>
            <a:r>
              <a:rPr lang="en-US" sz="4800" b="1" dirty="0" smtClean="0">
                <a:latin typeface="Century Gothic" panose="020B0502020202020204" pitchFamily="34" charset="0"/>
              </a:rPr>
              <a:t>Rested </a:t>
            </a:r>
            <a:endParaRPr lang="en-US" sz="4800" b="1" dirty="0">
              <a:latin typeface="Century Gothic" panose="020B0502020202020204" pitchFamily="34" charset="0"/>
            </a:endParaRPr>
          </a:p>
        </p:txBody>
      </p:sp>
      <p:sp>
        <p:nvSpPr>
          <p:cNvPr id="7" name="TextBox 6"/>
          <p:cNvSpPr txBox="1"/>
          <p:nvPr/>
        </p:nvSpPr>
        <p:spPr>
          <a:xfrm>
            <a:off x="0" y="3587262"/>
            <a:ext cx="12192000" cy="830997"/>
          </a:xfrm>
          <a:prstGeom prst="rect">
            <a:avLst/>
          </a:prstGeom>
          <a:noFill/>
        </p:spPr>
        <p:txBody>
          <a:bodyPr wrap="square" rtlCol="0">
            <a:spAutoFit/>
          </a:bodyPr>
          <a:lstStyle/>
          <a:p>
            <a:pPr marL="685800" indent="-685800">
              <a:buFont typeface="Arial" panose="020B0604020202020204" pitchFamily="34" charset="0"/>
              <a:buChar char="•"/>
            </a:pPr>
            <a:r>
              <a:rPr lang="en-US" sz="4800" b="1" dirty="0" smtClean="0">
                <a:latin typeface="Century Gothic" panose="020B0502020202020204" pitchFamily="34" charset="0"/>
              </a:rPr>
              <a:t>Feasted</a:t>
            </a:r>
            <a:endParaRPr lang="en-US" sz="4800" b="1" dirty="0">
              <a:latin typeface="Century Gothic" panose="020B0502020202020204" pitchFamily="34" charset="0"/>
            </a:endParaRPr>
          </a:p>
        </p:txBody>
      </p:sp>
    </p:spTree>
    <p:extLst>
      <p:ext uri="{BB962C8B-B14F-4D97-AF65-F5344CB8AC3E}">
        <p14:creationId xmlns:p14="http://schemas.microsoft.com/office/powerpoint/2010/main" val="92147134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420837"/>
            <a:ext cx="12192000" cy="3785652"/>
          </a:xfrm>
          <a:prstGeom prst="rect">
            <a:avLst/>
          </a:prstGeom>
          <a:noFill/>
        </p:spPr>
        <p:txBody>
          <a:bodyPr wrap="square" rtlCol="0">
            <a:spAutoFit/>
          </a:bodyPr>
          <a:lstStyle/>
          <a:p>
            <a:pPr algn="ctr"/>
            <a:r>
              <a:rPr lang="en-US" sz="4800" b="1" i="1" dirty="0" smtClean="0">
                <a:latin typeface="Century Gothic" panose="020B0502020202020204" pitchFamily="34" charset="0"/>
              </a:rPr>
              <a:t>The tradition of the Jews is that they were to express their joy by dancing, and singing hymns of praise to God, with musical instruments.</a:t>
            </a:r>
          </a:p>
          <a:p>
            <a:pPr algn="ctr"/>
            <a:r>
              <a:rPr lang="en-US" sz="4800" b="1" i="1" dirty="0" smtClean="0">
                <a:latin typeface="Century Gothic" panose="020B0502020202020204" pitchFamily="34" charset="0"/>
              </a:rPr>
              <a:t>~Matthew Henry~</a:t>
            </a:r>
            <a:endParaRPr lang="en-US" sz="4800" b="1" i="1" dirty="0">
              <a:latin typeface="Century Gothic" panose="020B0502020202020204" pitchFamily="34" charset="0"/>
            </a:endParaRPr>
          </a:p>
        </p:txBody>
      </p:sp>
    </p:spTree>
    <p:extLst>
      <p:ext uri="{BB962C8B-B14F-4D97-AF65-F5344CB8AC3E}">
        <p14:creationId xmlns:p14="http://schemas.microsoft.com/office/powerpoint/2010/main" val="107346731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xmlns:p14="http://schemas.microsoft.com/office/powerpoint/2010/mai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800" b="1" i="1" dirty="0" smtClean="0">
                <a:latin typeface="Century Gothic" panose="020B0502020202020204" pitchFamily="34" charset="0"/>
              </a:rPr>
              <a:t>What God Says About Celebrating</a:t>
            </a:r>
            <a:endParaRPr lang="en-US" sz="4800" b="1" i="1" dirty="0">
              <a:latin typeface="Century Gothic" panose="020B0502020202020204" pitchFamily="34" charset="0"/>
            </a:endParaRPr>
          </a:p>
        </p:txBody>
      </p:sp>
      <p:sp>
        <p:nvSpPr>
          <p:cNvPr id="5" name="TextBox 4"/>
          <p:cNvSpPr txBox="1"/>
          <p:nvPr/>
        </p:nvSpPr>
        <p:spPr>
          <a:xfrm>
            <a:off x="0" y="1463040"/>
            <a:ext cx="12192000" cy="1754326"/>
          </a:xfrm>
          <a:prstGeom prst="rect">
            <a:avLst/>
          </a:prstGeom>
          <a:noFill/>
        </p:spPr>
        <p:txBody>
          <a:bodyPr wrap="square" rtlCol="0">
            <a:spAutoFit/>
          </a:bodyPr>
          <a:lstStyle/>
          <a:p>
            <a:r>
              <a:rPr lang="en-US" sz="5400" b="1" dirty="0" smtClean="0">
                <a:latin typeface="Century Gothic" panose="020B0502020202020204" pitchFamily="34" charset="0"/>
              </a:rPr>
              <a:t>The </a:t>
            </a:r>
            <a:r>
              <a:rPr lang="en-US" sz="5400" b="1" u="sng" dirty="0" smtClean="0">
                <a:latin typeface="Century Gothic" panose="020B0502020202020204" pitchFamily="34" charset="0"/>
              </a:rPr>
              <a:t>Importance</a:t>
            </a:r>
            <a:r>
              <a:rPr lang="en-US" sz="5400" b="1" dirty="0" smtClean="0">
                <a:latin typeface="Century Gothic" panose="020B0502020202020204" pitchFamily="34" charset="0"/>
              </a:rPr>
              <a:t> of </a:t>
            </a:r>
            <a:r>
              <a:rPr lang="en-US" sz="5400" b="1" u="sng" dirty="0" smtClean="0">
                <a:latin typeface="Century Gothic" panose="020B0502020202020204" pitchFamily="34" charset="0"/>
              </a:rPr>
              <a:t>Celebrating Together</a:t>
            </a:r>
            <a:r>
              <a:rPr lang="en-US" sz="5400" b="1" dirty="0" smtClean="0">
                <a:latin typeface="Century Gothic" panose="020B0502020202020204" pitchFamily="34" charset="0"/>
              </a:rPr>
              <a:t>—v. 42</a:t>
            </a:r>
            <a:endParaRPr lang="en-US" sz="5400" b="1" dirty="0">
              <a:latin typeface="Century Gothic" panose="020B0502020202020204" pitchFamily="34" charset="0"/>
            </a:endParaRPr>
          </a:p>
        </p:txBody>
      </p:sp>
    </p:spTree>
    <p:extLst>
      <p:ext uri="{BB962C8B-B14F-4D97-AF65-F5344CB8AC3E}">
        <p14:creationId xmlns:p14="http://schemas.microsoft.com/office/powerpoint/2010/main" val="87774560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800" b="1" i="1" dirty="0" smtClean="0">
                <a:latin typeface="Century Gothic" panose="020B0502020202020204" pitchFamily="34" charset="0"/>
              </a:rPr>
              <a:t>Why Community?</a:t>
            </a:r>
            <a:endParaRPr lang="en-US" sz="4800" b="1" i="1" dirty="0">
              <a:latin typeface="Century Gothic" panose="020B0502020202020204" pitchFamily="34" charset="0"/>
            </a:endParaRPr>
          </a:p>
        </p:txBody>
      </p:sp>
      <p:sp>
        <p:nvSpPr>
          <p:cNvPr id="5" name="TextBox 4"/>
          <p:cNvSpPr txBox="1"/>
          <p:nvPr/>
        </p:nvSpPr>
        <p:spPr>
          <a:xfrm>
            <a:off x="0" y="1589649"/>
            <a:ext cx="12192000" cy="923330"/>
          </a:xfrm>
          <a:prstGeom prst="rect">
            <a:avLst/>
          </a:prstGeom>
          <a:noFill/>
        </p:spPr>
        <p:txBody>
          <a:bodyPr wrap="square" rtlCol="0">
            <a:spAutoFit/>
          </a:bodyPr>
          <a:lstStyle/>
          <a:p>
            <a:pPr marL="685800" indent="-685800">
              <a:buFont typeface="Arial" panose="020B0604020202020204" pitchFamily="34" charset="0"/>
              <a:buChar char="•"/>
            </a:pPr>
            <a:r>
              <a:rPr lang="en-US" sz="5400" b="1" dirty="0" smtClean="0">
                <a:latin typeface="Century Gothic" panose="020B0502020202020204" pitchFamily="34" charset="0"/>
              </a:rPr>
              <a:t>Share Joy with One Another</a:t>
            </a:r>
            <a:endParaRPr lang="en-US" sz="5400" b="1" dirty="0">
              <a:latin typeface="Century Gothic" panose="020B0502020202020204" pitchFamily="34" charset="0"/>
            </a:endParaRPr>
          </a:p>
        </p:txBody>
      </p:sp>
      <p:sp>
        <p:nvSpPr>
          <p:cNvPr id="6" name="TextBox 5"/>
          <p:cNvSpPr txBox="1"/>
          <p:nvPr/>
        </p:nvSpPr>
        <p:spPr>
          <a:xfrm>
            <a:off x="0" y="2686929"/>
            <a:ext cx="12192000" cy="923330"/>
          </a:xfrm>
          <a:prstGeom prst="rect">
            <a:avLst/>
          </a:prstGeom>
          <a:noFill/>
        </p:spPr>
        <p:txBody>
          <a:bodyPr wrap="square" rtlCol="0">
            <a:spAutoFit/>
          </a:bodyPr>
          <a:lstStyle/>
          <a:p>
            <a:pPr marL="685800" indent="-685800">
              <a:buFont typeface="Arial" panose="020B0604020202020204" pitchFamily="34" charset="0"/>
              <a:buChar char="•"/>
            </a:pPr>
            <a:r>
              <a:rPr lang="en-US" sz="5400" b="1" dirty="0" smtClean="0">
                <a:latin typeface="Century Gothic" panose="020B0502020202020204" pitchFamily="34" charset="0"/>
              </a:rPr>
              <a:t>Fosters Encouragement</a:t>
            </a:r>
            <a:endParaRPr lang="en-US" sz="5400" b="1" dirty="0">
              <a:latin typeface="Century Gothic" panose="020B0502020202020204" pitchFamily="34" charset="0"/>
            </a:endParaRPr>
          </a:p>
        </p:txBody>
      </p:sp>
    </p:spTree>
    <p:extLst>
      <p:ext uri="{BB962C8B-B14F-4D97-AF65-F5344CB8AC3E}">
        <p14:creationId xmlns:p14="http://schemas.microsoft.com/office/powerpoint/2010/main" val="138783694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280162"/>
            <a:ext cx="12192000" cy="5262979"/>
          </a:xfrm>
          <a:prstGeom prst="rect">
            <a:avLst/>
          </a:prstGeom>
          <a:noFill/>
        </p:spPr>
        <p:txBody>
          <a:bodyPr wrap="square" rtlCol="0">
            <a:spAutoFit/>
          </a:bodyPr>
          <a:lstStyle/>
          <a:p>
            <a:pPr algn="ctr"/>
            <a:r>
              <a:rPr lang="en-US" sz="4800" b="1" i="1" dirty="0" smtClean="0">
                <a:latin typeface="Century Gothic" panose="020B0502020202020204" pitchFamily="34" charset="0"/>
              </a:rPr>
              <a:t>And let us consider how to stir up one another to love and good works, not neglecting to meet together, as is the habit of some, but encouraging one another, and all the more as you see the Day drawing near.</a:t>
            </a:r>
          </a:p>
          <a:p>
            <a:pPr algn="ctr"/>
            <a:r>
              <a:rPr lang="en-US" sz="4800" b="1" i="1" dirty="0" smtClean="0">
                <a:latin typeface="Century Gothic" panose="020B0502020202020204" pitchFamily="34" charset="0"/>
              </a:rPr>
              <a:t>~Hebrews 10:24-25~</a:t>
            </a:r>
            <a:endParaRPr lang="en-US" sz="4800" b="1" i="1" dirty="0">
              <a:latin typeface="Century Gothic" panose="020B0502020202020204" pitchFamily="34" charset="0"/>
            </a:endParaRPr>
          </a:p>
        </p:txBody>
      </p:sp>
    </p:spTree>
    <p:extLst>
      <p:ext uri="{BB962C8B-B14F-4D97-AF65-F5344CB8AC3E}">
        <p14:creationId xmlns:p14="http://schemas.microsoft.com/office/powerpoint/2010/main" val="1098168896"/>
      </p:ext>
    </p:extLst>
  </p:cSld>
  <p:clrMapOvr>
    <a:masterClrMapping/>
  </p:clrMapOvr>
  <p:transition xmlns:p14="http://schemas.microsoft.com/office/powerpoint/2010/mai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6630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7791" y="16580"/>
            <a:ext cx="10642209" cy="6841420"/>
          </a:xfrm>
          <a:prstGeom prst="rect">
            <a:avLst/>
          </a:prstGeom>
        </p:spPr>
      </p:pic>
    </p:spTree>
    <p:extLst>
      <p:ext uri="{BB962C8B-B14F-4D97-AF65-F5344CB8AC3E}">
        <p14:creationId xmlns:p14="http://schemas.microsoft.com/office/powerpoint/2010/main" val="1208839643"/>
      </p:ext>
    </p:extLst>
  </p:cSld>
  <p:clrMapOvr>
    <a:masterClrMapping/>
  </p:clrMapOvr>
  <p:transition xmlns:p14="http://schemas.microsoft.com/office/powerpoint/2010/mai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8204291"/>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xmlns:p14="http://schemas.microsoft.com/office/powerpoint/2010/mai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8108" y="0"/>
            <a:ext cx="9155783" cy="6858000"/>
          </a:xfrm>
          <a:prstGeom prst="rect">
            <a:avLst/>
          </a:prstGeom>
        </p:spPr>
      </p:pic>
    </p:spTree>
    <p:extLst>
      <p:ext uri="{BB962C8B-B14F-4D97-AF65-F5344CB8AC3E}">
        <p14:creationId xmlns:p14="http://schemas.microsoft.com/office/powerpoint/2010/main" val="488234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92000" cy="6740307"/>
          </a:xfrm>
          <a:prstGeom prst="rect">
            <a:avLst/>
          </a:prstGeom>
          <a:noFill/>
        </p:spPr>
        <p:txBody>
          <a:bodyPr wrap="square" rtlCol="0">
            <a:spAutoFit/>
          </a:bodyPr>
          <a:lstStyle/>
          <a:p>
            <a:pPr algn="ctr"/>
            <a:r>
              <a:rPr lang="en-US" sz="4800" b="1" i="1" dirty="0" smtClean="0">
                <a:latin typeface="Century Gothic" panose="020B0502020202020204" pitchFamily="34" charset="0"/>
              </a:rPr>
              <a:t>On the fifteenth day of the seventh month, when you have gathered in the produce of the land, you shall celebrate the feast of the LORD seven days.  On the first day shall be a solemn rest, and on the eighth day shall be a solemn rest.  And you shall take on the first day the fruit of splendid trees, branches of palm trees and boughs of leafy trees and </a:t>
            </a:r>
            <a:endParaRPr lang="en-US" sz="4800" b="1" i="1" dirty="0">
              <a:latin typeface="Century Gothic" panose="020B0502020202020204" pitchFamily="34" charset="0"/>
            </a:endParaRPr>
          </a:p>
        </p:txBody>
      </p:sp>
    </p:spTree>
    <p:extLst>
      <p:ext uri="{BB962C8B-B14F-4D97-AF65-F5344CB8AC3E}">
        <p14:creationId xmlns:p14="http://schemas.microsoft.com/office/powerpoint/2010/main" val="29014316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92000" cy="6740307"/>
          </a:xfrm>
          <a:prstGeom prst="rect">
            <a:avLst/>
          </a:prstGeom>
          <a:noFill/>
        </p:spPr>
        <p:txBody>
          <a:bodyPr wrap="square" rtlCol="0">
            <a:spAutoFit/>
          </a:bodyPr>
          <a:lstStyle/>
          <a:p>
            <a:pPr algn="ctr"/>
            <a:r>
              <a:rPr lang="en-US" sz="4800" b="1" i="1" dirty="0" smtClean="0">
                <a:latin typeface="Century Gothic" panose="020B0502020202020204" pitchFamily="34" charset="0"/>
              </a:rPr>
              <a:t>willows of the brook, and you shall rejoice before the LORD your God seven days.  You shall celebrate it as a feast to the LORD for seven days in the year.  It is a statute forever throughout your generations; you shall celebrate it in the seventh month.  You shall dwell in booths for seven days.  All native Israelites shall dwell in booths, that your </a:t>
            </a:r>
            <a:endParaRPr lang="en-US" sz="4800" b="1" i="1" dirty="0">
              <a:latin typeface="Century Gothic" panose="020B0502020202020204" pitchFamily="34" charset="0"/>
            </a:endParaRPr>
          </a:p>
        </p:txBody>
      </p:sp>
    </p:spTree>
    <p:extLst>
      <p:ext uri="{BB962C8B-B14F-4D97-AF65-F5344CB8AC3E}">
        <p14:creationId xmlns:p14="http://schemas.microsoft.com/office/powerpoint/2010/main" val="795447759"/>
      </p:ext>
    </p:extLst>
  </p:cSld>
  <p:clrMapOvr>
    <a:masterClrMapping/>
  </p:clrMapOvr>
  <p:transition xmlns:p14="http://schemas.microsoft.com/office/powerpoint/2010/mai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463043"/>
            <a:ext cx="12192000" cy="3785652"/>
          </a:xfrm>
          <a:prstGeom prst="rect">
            <a:avLst/>
          </a:prstGeom>
          <a:noFill/>
        </p:spPr>
        <p:txBody>
          <a:bodyPr wrap="square" rtlCol="0">
            <a:spAutoFit/>
          </a:bodyPr>
          <a:lstStyle/>
          <a:p>
            <a:pPr algn="ctr"/>
            <a:r>
              <a:rPr lang="en-US" sz="4800" b="1" i="1" dirty="0" smtClean="0">
                <a:latin typeface="Century Gothic" panose="020B0502020202020204" pitchFamily="34" charset="0"/>
              </a:rPr>
              <a:t>generations may know that I made the people of Israel dwell in booths when I brought them out of the land of Egypt: I am the LORD your God.</a:t>
            </a:r>
          </a:p>
          <a:p>
            <a:pPr algn="ctr"/>
            <a:r>
              <a:rPr lang="en-US" sz="4800" b="1" i="1" dirty="0" smtClean="0">
                <a:latin typeface="Century Gothic" panose="020B0502020202020204" pitchFamily="34" charset="0"/>
              </a:rPr>
              <a:t>~Leviticus 23:39-43~</a:t>
            </a:r>
            <a:endParaRPr lang="en-US" sz="4800" b="1" i="1" dirty="0">
              <a:latin typeface="Century Gothic" panose="020B0502020202020204" pitchFamily="34" charset="0"/>
            </a:endParaRPr>
          </a:p>
        </p:txBody>
      </p:sp>
    </p:spTree>
    <p:extLst>
      <p:ext uri="{BB962C8B-B14F-4D97-AF65-F5344CB8AC3E}">
        <p14:creationId xmlns:p14="http://schemas.microsoft.com/office/powerpoint/2010/main" val="2212292343"/>
      </p:ext>
    </p:extLst>
  </p:cSld>
  <p:clrMapOvr>
    <a:masterClrMapping/>
  </p:clrMapOvr>
  <p:transition xmlns:p14="http://schemas.microsoft.com/office/powerpoint/2010/mai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800" b="1" i="1" dirty="0" smtClean="0">
                <a:latin typeface="Century Gothic" panose="020B0502020202020204" pitchFamily="34" charset="0"/>
              </a:rPr>
              <a:t>What God Says About Celebrating</a:t>
            </a:r>
            <a:endParaRPr lang="en-US" sz="4800" b="1" i="1" dirty="0">
              <a:latin typeface="Century Gothic" panose="020B0502020202020204" pitchFamily="34" charset="0"/>
            </a:endParaRPr>
          </a:p>
        </p:txBody>
      </p:sp>
      <p:sp>
        <p:nvSpPr>
          <p:cNvPr id="5" name="TextBox 4"/>
          <p:cNvSpPr txBox="1"/>
          <p:nvPr/>
        </p:nvSpPr>
        <p:spPr>
          <a:xfrm>
            <a:off x="0" y="1477108"/>
            <a:ext cx="12192000" cy="1754326"/>
          </a:xfrm>
          <a:prstGeom prst="rect">
            <a:avLst/>
          </a:prstGeom>
          <a:noFill/>
        </p:spPr>
        <p:txBody>
          <a:bodyPr wrap="square" rtlCol="0">
            <a:spAutoFit/>
          </a:bodyPr>
          <a:lstStyle/>
          <a:p>
            <a:r>
              <a:rPr lang="en-US" sz="5400" b="1" u="sng" dirty="0" smtClean="0">
                <a:latin typeface="Century Gothic" panose="020B0502020202020204" pitchFamily="34" charset="0"/>
              </a:rPr>
              <a:t>God</a:t>
            </a:r>
            <a:r>
              <a:rPr lang="en-US" sz="5400" b="1" dirty="0" smtClean="0">
                <a:latin typeface="Century Gothic" panose="020B0502020202020204" pitchFamily="34" charset="0"/>
              </a:rPr>
              <a:t> is the </a:t>
            </a:r>
            <a:r>
              <a:rPr lang="en-US" sz="5400" b="1" u="sng" dirty="0" smtClean="0">
                <a:latin typeface="Century Gothic" panose="020B0502020202020204" pitchFamily="34" charset="0"/>
              </a:rPr>
              <a:t>Purpose</a:t>
            </a:r>
            <a:r>
              <a:rPr lang="en-US" sz="5400" b="1" dirty="0" smtClean="0">
                <a:latin typeface="Century Gothic" panose="020B0502020202020204" pitchFamily="34" charset="0"/>
              </a:rPr>
              <a:t> of Our Celebration</a:t>
            </a:r>
            <a:endParaRPr lang="en-US" sz="5400" b="1" u="sng" dirty="0">
              <a:latin typeface="Century Gothic" panose="020B0502020202020204" pitchFamily="34" charset="0"/>
            </a:endParaRPr>
          </a:p>
        </p:txBody>
      </p:sp>
    </p:spTree>
    <p:extLst>
      <p:ext uri="{BB962C8B-B14F-4D97-AF65-F5344CB8AC3E}">
        <p14:creationId xmlns:p14="http://schemas.microsoft.com/office/powerpoint/2010/main" val="323653872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racture"/>
      </p:transition>
    </mc:Choice>
    <mc:Fallback>
      <p:transition xmlns:p14="http://schemas.microsoft.com/office/powerpoint/2010/mai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800" b="1" i="1" dirty="0" smtClean="0">
                <a:latin typeface="Century Gothic" panose="020B0502020202020204" pitchFamily="34" charset="0"/>
              </a:rPr>
              <a:t>Why Go Through All of This?</a:t>
            </a:r>
            <a:endParaRPr lang="en-US" sz="4800" b="1" i="1" dirty="0">
              <a:latin typeface="Century Gothic" panose="020B0502020202020204" pitchFamily="34" charset="0"/>
            </a:endParaRPr>
          </a:p>
        </p:txBody>
      </p:sp>
      <p:sp>
        <p:nvSpPr>
          <p:cNvPr id="5" name="TextBox 4"/>
          <p:cNvSpPr txBox="1"/>
          <p:nvPr/>
        </p:nvSpPr>
        <p:spPr>
          <a:xfrm>
            <a:off x="0" y="1519311"/>
            <a:ext cx="12192000" cy="923330"/>
          </a:xfrm>
          <a:prstGeom prst="rect">
            <a:avLst/>
          </a:prstGeom>
          <a:noFill/>
        </p:spPr>
        <p:txBody>
          <a:bodyPr wrap="square" rtlCol="0">
            <a:spAutoFit/>
          </a:bodyPr>
          <a:lstStyle/>
          <a:p>
            <a:pPr marL="685800" indent="-685800">
              <a:buFont typeface="Arial" panose="020B0604020202020204" pitchFamily="34" charset="0"/>
              <a:buChar char="•"/>
            </a:pPr>
            <a:r>
              <a:rPr lang="en-US" sz="5400" b="1" dirty="0" smtClean="0">
                <a:latin typeface="Century Gothic" panose="020B0502020202020204" pitchFamily="34" charset="0"/>
              </a:rPr>
              <a:t>To Remember</a:t>
            </a:r>
            <a:endParaRPr lang="en-US" sz="5400" b="1" dirty="0">
              <a:latin typeface="Century Gothic" panose="020B0502020202020204" pitchFamily="34" charset="0"/>
            </a:endParaRPr>
          </a:p>
        </p:txBody>
      </p:sp>
      <p:sp>
        <p:nvSpPr>
          <p:cNvPr id="7" name="TextBox 6"/>
          <p:cNvSpPr txBox="1"/>
          <p:nvPr/>
        </p:nvSpPr>
        <p:spPr>
          <a:xfrm>
            <a:off x="0" y="2475911"/>
            <a:ext cx="12192000" cy="3785652"/>
          </a:xfrm>
          <a:prstGeom prst="rect">
            <a:avLst/>
          </a:prstGeom>
          <a:noFill/>
        </p:spPr>
        <p:txBody>
          <a:bodyPr wrap="square" rtlCol="0">
            <a:spAutoFit/>
          </a:bodyPr>
          <a:lstStyle/>
          <a:p>
            <a:pPr marL="285750" indent="-285750">
              <a:buFont typeface="Arial" panose="020B0604020202020204" pitchFamily="34" charset="0"/>
              <a:buChar char="•"/>
            </a:pPr>
            <a:r>
              <a:rPr lang="en-US" sz="4800" b="1" i="1" dirty="0" smtClean="0">
                <a:latin typeface="Century Gothic" panose="020B0502020202020204" pitchFamily="34" charset="0"/>
              </a:rPr>
              <a:t>Lights</a:t>
            </a:r>
          </a:p>
          <a:p>
            <a:pPr marL="285750" indent="-285750">
              <a:buFont typeface="Arial" panose="020B0604020202020204" pitchFamily="34" charset="0"/>
              <a:buChar char="•"/>
            </a:pPr>
            <a:r>
              <a:rPr lang="en-US" sz="4800" b="1" i="1" dirty="0" smtClean="0">
                <a:latin typeface="Century Gothic" panose="020B0502020202020204" pitchFamily="34" charset="0"/>
              </a:rPr>
              <a:t>Caroling</a:t>
            </a:r>
          </a:p>
          <a:p>
            <a:pPr marL="285750" indent="-285750">
              <a:buFont typeface="Arial" panose="020B0604020202020204" pitchFamily="34" charset="0"/>
              <a:buChar char="•"/>
            </a:pPr>
            <a:r>
              <a:rPr lang="en-US" sz="4800" b="1" i="1" dirty="0" smtClean="0">
                <a:latin typeface="Century Gothic" panose="020B0502020202020204" pitchFamily="34" charset="0"/>
              </a:rPr>
              <a:t>Gifts</a:t>
            </a:r>
          </a:p>
          <a:p>
            <a:pPr marL="285750" indent="-285750">
              <a:buFont typeface="Arial" panose="020B0604020202020204" pitchFamily="34" charset="0"/>
              <a:buChar char="•"/>
            </a:pPr>
            <a:r>
              <a:rPr lang="en-US" sz="4800" b="1" i="1" dirty="0" smtClean="0">
                <a:latin typeface="Century Gothic" panose="020B0502020202020204" pitchFamily="34" charset="0"/>
              </a:rPr>
              <a:t>Celebrating</a:t>
            </a:r>
          </a:p>
          <a:p>
            <a:pPr marL="285750" indent="-285750">
              <a:buFont typeface="Arial" panose="020B0604020202020204" pitchFamily="34" charset="0"/>
              <a:buChar char="•"/>
            </a:pPr>
            <a:r>
              <a:rPr lang="en-US" sz="4800" b="1" i="1" dirty="0" smtClean="0">
                <a:latin typeface="Century Gothic" panose="020B0502020202020204" pitchFamily="34" charset="0"/>
              </a:rPr>
              <a:t>Christmas Trees</a:t>
            </a:r>
            <a:endParaRPr lang="en-US" sz="4800" b="1" i="1" dirty="0">
              <a:latin typeface="Century Gothic" panose="020B0502020202020204" pitchFamily="34" charset="0"/>
            </a:endParaRPr>
          </a:p>
        </p:txBody>
      </p:sp>
    </p:spTree>
    <p:extLst>
      <p:ext uri="{BB962C8B-B14F-4D97-AF65-F5344CB8AC3E}">
        <p14:creationId xmlns:p14="http://schemas.microsoft.com/office/powerpoint/2010/main" val="92899138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TotalTime>
  <Words>388</Words>
  <Application>Microsoft Macintosh PowerPoint</Application>
  <PresentationFormat>Custom</PresentationFormat>
  <Paragraphs>31</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God Says About Celebrating</vt:lpstr>
      <vt:lpstr>Why Go Through All of This?</vt:lpstr>
      <vt:lpstr>Why Go Through All of This?</vt:lpstr>
      <vt:lpstr>PowerPoint Presentation</vt:lpstr>
      <vt:lpstr>What God Says About Celebrating</vt:lpstr>
      <vt:lpstr>PowerPoint Presentation</vt:lpstr>
      <vt:lpstr>What God Says About Celebrating</vt:lpstr>
      <vt:lpstr>Why Community?</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Adam Sellen</dc:creator>
  <cp:lastModifiedBy>Levi and Megan Owens</cp:lastModifiedBy>
  <cp:revision>9</cp:revision>
  <dcterms:created xsi:type="dcterms:W3CDTF">2015-12-20T10:39:13Z</dcterms:created>
  <dcterms:modified xsi:type="dcterms:W3CDTF">2015-12-22T18:07:33Z</dcterms:modified>
</cp:coreProperties>
</file>