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E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2D84B91F-56B1-4CAD-AD6D-934D0DB598CD}" type="datetimeFigureOut">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01A76-5579-47FE-95D5-AB309FF195F0}" type="slidenum">
              <a:rPr lang="en-US" smtClean="0"/>
              <a:t>‹#›</a:t>
            </a:fld>
            <a:endParaRPr lang="en-US"/>
          </a:p>
        </p:txBody>
      </p:sp>
    </p:spTree>
    <p:extLst>
      <p:ext uri="{BB962C8B-B14F-4D97-AF65-F5344CB8AC3E}">
        <p14:creationId xmlns:p14="http://schemas.microsoft.com/office/powerpoint/2010/main" val="3799521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2D84B91F-56B1-4CAD-AD6D-934D0DB598CD}" type="datetimeFigureOut">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01A76-5579-47FE-95D5-AB309FF195F0}" type="slidenum">
              <a:rPr lang="en-US" smtClean="0"/>
              <a:t>‹#›</a:t>
            </a:fld>
            <a:endParaRPr lang="en-US"/>
          </a:p>
        </p:txBody>
      </p:sp>
    </p:spTree>
    <p:extLst>
      <p:ext uri="{BB962C8B-B14F-4D97-AF65-F5344CB8AC3E}">
        <p14:creationId xmlns:p14="http://schemas.microsoft.com/office/powerpoint/2010/main" val="2055985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2D84B91F-56B1-4CAD-AD6D-934D0DB598CD}" type="datetimeFigureOut">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01A76-5579-47FE-95D5-AB309FF195F0}" type="slidenum">
              <a:rPr lang="en-US" smtClean="0"/>
              <a:t>‹#›</a:t>
            </a:fld>
            <a:endParaRPr lang="en-US"/>
          </a:p>
        </p:txBody>
      </p:sp>
    </p:spTree>
    <p:extLst>
      <p:ext uri="{BB962C8B-B14F-4D97-AF65-F5344CB8AC3E}">
        <p14:creationId xmlns:p14="http://schemas.microsoft.com/office/powerpoint/2010/main" val="273792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2D84B91F-56B1-4CAD-AD6D-934D0DB598CD}" type="datetimeFigureOut">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01A76-5579-47FE-95D5-AB309FF195F0}" type="slidenum">
              <a:rPr lang="en-US" smtClean="0"/>
              <a:t>‹#›</a:t>
            </a:fld>
            <a:endParaRPr lang="en-US"/>
          </a:p>
        </p:txBody>
      </p:sp>
    </p:spTree>
    <p:extLst>
      <p:ext uri="{BB962C8B-B14F-4D97-AF65-F5344CB8AC3E}">
        <p14:creationId xmlns:p14="http://schemas.microsoft.com/office/powerpoint/2010/main" val="41072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84B91F-56B1-4CAD-AD6D-934D0DB598CD}" type="datetimeFigureOut">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01A76-5579-47FE-95D5-AB309FF195F0}" type="slidenum">
              <a:rPr lang="en-US" smtClean="0"/>
              <a:t>‹#›</a:t>
            </a:fld>
            <a:endParaRPr lang="en-US"/>
          </a:p>
        </p:txBody>
      </p:sp>
    </p:spTree>
    <p:extLst>
      <p:ext uri="{BB962C8B-B14F-4D97-AF65-F5344CB8AC3E}">
        <p14:creationId xmlns:p14="http://schemas.microsoft.com/office/powerpoint/2010/main" val="933935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2D84B91F-56B1-4CAD-AD6D-934D0DB598CD}" type="datetimeFigureOut">
              <a:rPr lang="en-US" smtClean="0"/>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01A76-5579-47FE-95D5-AB309FF195F0}" type="slidenum">
              <a:rPr lang="en-US" smtClean="0"/>
              <a:t>‹#›</a:t>
            </a:fld>
            <a:endParaRPr lang="en-US"/>
          </a:p>
        </p:txBody>
      </p:sp>
    </p:spTree>
    <p:extLst>
      <p:ext uri="{BB962C8B-B14F-4D97-AF65-F5344CB8AC3E}">
        <p14:creationId xmlns:p14="http://schemas.microsoft.com/office/powerpoint/2010/main" val="2047270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2D84B91F-56B1-4CAD-AD6D-934D0DB598CD}" type="datetimeFigureOut">
              <a:rPr lang="en-US" smtClean="0"/>
              <a:t>4/9/2016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01A76-5579-47FE-95D5-AB309FF195F0}" type="slidenum">
              <a:rPr lang="en-US" smtClean="0"/>
              <a:t>‹#›</a:t>
            </a:fld>
            <a:endParaRPr lang="en-US"/>
          </a:p>
        </p:txBody>
      </p:sp>
    </p:spTree>
    <p:extLst>
      <p:ext uri="{BB962C8B-B14F-4D97-AF65-F5344CB8AC3E}">
        <p14:creationId xmlns:p14="http://schemas.microsoft.com/office/powerpoint/2010/main" val="226650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2D84B91F-56B1-4CAD-AD6D-934D0DB598CD}" type="datetimeFigureOut">
              <a:rPr lang="en-US" smtClean="0"/>
              <a:t>4/9/2016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01A76-5579-47FE-95D5-AB309FF195F0}" type="slidenum">
              <a:rPr lang="en-US" smtClean="0"/>
              <a:t>‹#›</a:t>
            </a:fld>
            <a:endParaRPr lang="en-US"/>
          </a:p>
        </p:txBody>
      </p:sp>
    </p:spTree>
    <p:extLst>
      <p:ext uri="{BB962C8B-B14F-4D97-AF65-F5344CB8AC3E}">
        <p14:creationId xmlns:p14="http://schemas.microsoft.com/office/powerpoint/2010/main" val="32467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4B91F-56B1-4CAD-AD6D-934D0DB598CD}" type="datetimeFigureOut">
              <a:rPr lang="en-US" smtClean="0"/>
              <a:t>4/9/2016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01A76-5579-47FE-95D5-AB309FF195F0}" type="slidenum">
              <a:rPr lang="en-US" smtClean="0"/>
              <a:t>‹#›</a:t>
            </a:fld>
            <a:endParaRPr lang="en-US"/>
          </a:p>
        </p:txBody>
      </p:sp>
    </p:spTree>
    <p:extLst>
      <p:ext uri="{BB962C8B-B14F-4D97-AF65-F5344CB8AC3E}">
        <p14:creationId xmlns:p14="http://schemas.microsoft.com/office/powerpoint/2010/main" val="3607552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84B91F-56B1-4CAD-AD6D-934D0DB598CD}" type="datetimeFigureOut">
              <a:rPr lang="en-US" smtClean="0"/>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01A76-5579-47FE-95D5-AB309FF195F0}" type="slidenum">
              <a:rPr lang="en-US" smtClean="0"/>
              <a:t>‹#›</a:t>
            </a:fld>
            <a:endParaRPr lang="en-US"/>
          </a:p>
        </p:txBody>
      </p:sp>
    </p:spTree>
    <p:extLst>
      <p:ext uri="{BB962C8B-B14F-4D97-AF65-F5344CB8AC3E}">
        <p14:creationId xmlns:p14="http://schemas.microsoft.com/office/powerpoint/2010/main" val="1936763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84B91F-56B1-4CAD-AD6D-934D0DB598CD}" type="datetimeFigureOut">
              <a:rPr lang="en-US" smtClean="0"/>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01A76-5579-47FE-95D5-AB309FF195F0}" type="slidenum">
              <a:rPr lang="en-US" smtClean="0"/>
              <a:t>‹#›</a:t>
            </a:fld>
            <a:endParaRPr lang="en-US"/>
          </a:p>
        </p:txBody>
      </p:sp>
    </p:spTree>
    <p:extLst>
      <p:ext uri="{BB962C8B-B14F-4D97-AF65-F5344CB8AC3E}">
        <p14:creationId xmlns:p14="http://schemas.microsoft.com/office/powerpoint/2010/main" val="18664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4B91F-56B1-4CAD-AD6D-934D0DB598CD}" type="datetimeFigureOut">
              <a:rPr lang="en-US" smtClean="0"/>
              <a:t>4/9/2016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01A76-5579-47FE-95D5-AB309FF195F0}" type="slidenum">
              <a:rPr lang="en-US" smtClean="0"/>
              <a:t>‹#›</a:t>
            </a:fld>
            <a:endParaRPr lang="en-US"/>
          </a:p>
        </p:txBody>
      </p:sp>
    </p:spTree>
    <p:extLst>
      <p:ext uri="{BB962C8B-B14F-4D97-AF65-F5344CB8AC3E}">
        <p14:creationId xmlns:p14="http://schemas.microsoft.com/office/powerpoint/2010/main" val="885382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37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Reasons to Rejoice</a:t>
            </a:r>
          </a:p>
        </p:txBody>
      </p:sp>
      <p:sp>
        <p:nvSpPr>
          <p:cNvPr id="5" name="TextBox 4"/>
          <p:cNvSpPr txBox="1"/>
          <p:nvPr/>
        </p:nvSpPr>
        <p:spPr>
          <a:xfrm>
            <a:off x="0" y="1463040"/>
            <a:ext cx="12192000" cy="3139321"/>
          </a:xfrm>
          <a:prstGeom prst="rect">
            <a:avLst/>
          </a:prstGeom>
          <a:noFill/>
        </p:spPr>
        <p:txBody>
          <a:bodyPr wrap="square" rtlCol="0">
            <a:spAutoFit/>
          </a:bodyPr>
          <a:lstStyle/>
          <a:p>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We Have </a:t>
            </a:r>
            <a:r>
              <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rPr>
              <a:t>Peace</a:t>
            </a:r>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 with </a:t>
            </a:r>
            <a:r>
              <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rPr>
              <a:t>God</a:t>
            </a:r>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—v. 1</a:t>
            </a:r>
          </a:p>
          <a:p>
            <a:pPr algn="ct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Therefore, since we have been justified by faith, we have peace with God through our Lord Jesus Christ. </a:t>
            </a:r>
          </a:p>
        </p:txBody>
      </p:sp>
    </p:spTree>
    <p:extLst>
      <p:ext uri="{BB962C8B-B14F-4D97-AF65-F5344CB8AC3E}">
        <p14:creationId xmlns:p14="http://schemas.microsoft.com/office/powerpoint/2010/main" val="4055267959"/>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740307"/>
          </a:xfrm>
          <a:prstGeom prst="rect">
            <a:avLst/>
          </a:prstGeom>
          <a:noFill/>
        </p:spPr>
        <p:txBody>
          <a:bodyPr wrap="square" rtlCol="0">
            <a:spAutoFit/>
          </a:bodyPr>
          <a:lstStyle/>
          <a:p>
            <a:pPr algn="ct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13 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Greater love has no one than this, that someone lay down his life for his friends.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14 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You are my friends if you do what I command you.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15 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No longer do I call you servants, for the servant does not know what his master is doing; but I have called you friends, for all that I have heard from my Father I have made known to you. </a:t>
            </a:r>
          </a:p>
        </p:txBody>
      </p:sp>
    </p:spTree>
    <p:extLst>
      <p:ext uri="{BB962C8B-B14F-4D97-AF65-F5344CB8AC3E}">
        <p14:creationId xmlns:p14="http://schemas.microsoft.com/office/powerpoint/2010/main" val="29490098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Reasons to Rejoice</a:t>
            </a:r>
          </a:p>
        </p:txBody>
      </p:sp>
      <p:sp>
        <p:nvSpPr>
          <p:cNvPr id="5" name="TextBox 4"/>
          <p:cNvSpPr txBox="1"/>
          <p:nvPr/>
        </p:nvSpPr>
        <p:spPr>
          <a:xfrm>
            <a:off x="0" y="1364566"/>
            <a:ext cx="12192000" cy="3139321"/>
          </a:xfrm>
          <a:prstGeom prst="rect">
            <a:avLst/>
          </a:prstGeom>
          <a:noFill/>
        </p:spPr>
        <p:txBody>
          <a:bodyPr wrap="square" rtlCol="0">
            <a:spAutoFit/>
          </a:bodyPr>
          <a:lstStyle/>
          <a:p>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We Have </a:t>
            </a:r>
            <a:r>
              <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rPr>
              <a:t>Access</a:t>
            </a:r>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 to </a:t>
            </a:r>
            <a:r>
              <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rPr>
              <a:t>God</a:t>
            </a:r>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—v. 2a</a:t>
            </a:r>
          </a:p>
          <a:p>
            <a:pPr algn="ct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2 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Through him we have also obtained access by faith into this grace in which we stand, </a:t>
            </a:r>
          </a:p>
        </p:txBody>
      </p:sp>
    </p:spTree>
    <p:extLst>
      <p:ext uri="{BB962C8B-B14F-4D97-AF65-F5344CB8AC3E}">
        <p14:creationId xmlns:p14="http://schemas.microsoft.com/office/powerpoint/2010/main" val="4288640744"/>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Reasons to Rejoice</a:t>
            </a:r>
          </a:p>
        </p:txBody>
      </p:sp>
      <p:sp>
        <p:nvSpPr>
          <p:cNvPr id="5" name="TextBox 4"/>
          <p:cNvSpPr txBox="1"/>
          <p:nvPr/>
        </p:nvSpPr>
        <p:spPr>
          <a:xfrm>
            <a:off x="0" y="1434905"/>
            <a:ext cx="12192000" cy="2400657"/>
          </a:xfrm>
          <a:prstGeom prst="rect">
            <a:avLst/>
          </a:prstGeom>
          <a:noFill/>
        </p:spPr>
        <p:txBody>
          <a:bodyPr wrap="square" rtlCol="0">
            <a:spAutoFit/>
          </a:bodyPr>
          <a:lstStyle/>
          <a:p>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We Have </a:t>
            </a:r>
            <a:r>
              <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rPr>
              <a:t>Hope</a:t>
            </a:r>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—v. 2b</a:t>
            </a:r>
          </a:p>
          <a:p>
            <a:pPr algn="ct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and we rejoice in hope of the glory of God. </a:t>
            </a:r>
          </a:p>
        </p:txBody>
      </p:sp>
    </p:spTree>
    <p:extLst>
      <p:ext uri="{BB962C8B-B14F-4D97-AF65-F5344CB8AC3E}">
        <p14:creationId xmlns:p14="http://schemas.microsoft.com/office/powerpoint/2010/main" val="32516600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17451"/>
            <a:ext cx="12192000" cy="4524315"/>
          </a:xfrm>
          <a:prstGeom prst="rect">
            <a:avLst/>
          </a:prstGeom>
          <a:noFill/>
        </p:spPr>
        <p:txBody>
          <a:bodyPr wrap="square" rtlCol="0">
            <a:spAutoFit/>
          </a:bodyPr>
          <a:lstStyle/>
          <a:p>
            <a:pPr algn="ct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The reality of God’s love in a believer’s heart gives the assurance, even the guarantee, that the believer’s hope in God and His promise of glory is not misplaced and will not fail.</a:t>
            </a:r>
          </a:p>
          <a:p>
            <a:pPr algn="ct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~John </a:t>
            </a:r>
            <a:r>
              <a:rPr lang="en-US" sz="4800" b="1" i="1" dirty="0" err="1">
                <a:solidFill>
                  <a:srgbClr val="F7FEDC"/>
                </a:solidFill>
                <a:effectLst>
                  <a:outerShdw blurRad="38100" dist="38100" dir="2700000" algn="tl">
                    <a:srgbClr val="000000">
                      <a:alpha val="43137"/>
                    </a:srgbClr>
                  </a:outerShdw>
                </a:effectLst>
                <a:latin typeface="Century Gothic" panose="020B0502020202020204" pitchFamily="34" charset="0"/>
              </a:rPr>
              <a:t>Walvoord</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a:t>
            </a:r>
          </a:p>
        </p:txBody>
      </p:sp>
    </p:spTree>
    <p:extLst>
      <p:ext uri="{BB962C8B-B14F-4D97-AF65-F5344CB8AC3E}">
        <p14:creationId xmlns:p14="http://schemas.microsoft.com/office/powerpoint/2010/main" val="128937101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Reasons to Rejoice</a:t>
            </a:r>
          </a:p>
        </p:txBody>
      </p:sp>
      <p:sp>
        <p:nvSpPr>
          <p:cNvPr id="5" name="TextBox 4"/>
          <p:cNvSpPr txBox="1"/>
          <p:nvPr/>
        </p:nvSpPr>
        <p:spPr>
          <a:xfrm>
            <a:off x="0" y="1406769"/>
            <a:ext cx="12192000" cy="1754326"/>
          </a:xfrm>
          <a:prstGeom prst="rect">
            <a:avLst/>
          </a:prstGeom>
          <a:noFill/>
        </p:spPr>
        <p:txBody>
          <a:bodyPr wrap="square" rtlCol="0">
            <a:spAutoFit/>
          </a:bodyPr>
          <a:lstStyle/>
          <a:p>
            <a:r>
              <a:rPr lang="en-US" sz="5400" b="1" i="1" dirty="0">
                <a:solidFill>
                  <a:srgbClr val="F7FEDC"/>
                </a:solidFill>
                <a:effectLst>
                  <a:outerShdw blurRad="38100" dist="38100" dir="2700000" algn="tl">
                    <a:srgbClr val="000000">
                      <a:alpha val="43137"/>
                    </a:srgbClr>
                  </a:outerShdw>
                </a:effectLst>
                <a:latin typeface="Century Gothic" panose="020B0502020202020204" pitchFamily="34" charset="0"/>
              </a:rPr>
              <a:t>Our </a:t>
            </a:r>
            <a:r>
              <a:rPr lang="en-US" sz="5400" b="1" i="1" u="sng" dirty="0">
                <a:solidFill>
                  <a:srgbClr val="F7FEDC"/>
                </a:solidFill>
                <a:effectLst>
                  <a:outerShdw blurRad="38100" dist="38100" dir="2700000" algn="tl">
                    <a:srgbClr val="000000">
                      <a:alpha val="43137"/>
                    </a:srgbClr>
                  </a:outerShdw>
                </a:effectLst>
                <a:latin typeface="Century Gothic" panose="020B0502020202020204" pitchFamily="34" charset="0"/>
              </a:rPr>
              <a:t>Sufferings</a:t>
            </a:r>
            <a:r>
              <a:rPr lang="en-US" sz="5400" b="1" i="1" dirty="0">
                <a:solidFill>
                  <a:srgbClr val="F7FEDC"/>
                </a:solidFill>
                <a:effectLst>
                  <a:outerShdw blurRad="38100" dist="38100" dir="2700000" algn="tl">
                    <a:srgbClr val="000000">
                      <a:alpha val="43137"/>
                    </a:srgbClr>
                  </a:outerShdw>
                </a:effectLst>
                <a:latin typeface="Century Gothic" panose="020B0502020202020204" pitchFamily="34" charset="0"/>
              </a:rPr>
              <a:t> are not </a:t>
            </a:r>
            <a:r>
              <a:rPr lang="en-US" sz="5400" b="1" i="1" u="sng" dirty="0">
                <a:solidFill>
                  <a:srgbClr val="F7FEDC"/>
                </a:solidFill>
                <a:effectLst>
                  <a:outerShdw blurRad="38100" dist="38100" dir="2700000" algn="tl">
                    <a:srgbClr val="000000">
                      <a:alpha val="43137"/>
                    </a:srgbClr>
                  </a:outerShdw>
                </a:effectLst>
                <a:latin typeface="Century Gothic" panose="020B0502020202020204" pitchFamily="34" charset="0"/>
              </a:rPr>
              <a:t>Pointless</a:t>
            </a:r>
            <a:r>
              <a:rPr lang="en-US" sz="5400" b="1" i="1" dirty="0">
                <a:solidFill>
                  <a:srgbClr val="F7FEDC"/>
                </a:solidFill>
                <a:effectLst>
                  <a:outerShdw blurRad="38100" dist="38100" dir="2700000" algn="tl">
                    <a:srgbClr val="000000">
                      <a:alpha val="43137"/>
                    </a:srgbClr>
                  </a:outerShdw>
                </a:effectLst>
                <a:latin typeface="Century Gothic" panose="020B0502020202020204" pitchFamily="34" charset="0"/>
              </a:rPr>
              <a:t>—v. 3-5</a:t>
            </a:r>
          </a:p>
        </p:txBody>
      </p:sp>
    </p:spTree>
    <p:extLst>
      <p:ext uri="{BB962C8B-B14F-4D97-AF65-F5344CB8AC3E}">
        <p14:creationId xmlns:p14="http://schemas.microsoft.com/office/powerpoint/2010/main" val="76726033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85071"/>
          </a:xfrm>
          <a:prstGeom prst="rect">
            <a:avLst/>
          </a:prstGeom>
          <a:noFill/>
        </p:spPr>
        <p:txBody>
          <a:bodyPr wrap="square" rtlCol="0">
            <a:spAutoFit/>
          </a:bodyPr>
          <a:lstStyle/>
          <a:p>
            <a:endParaRPr lang="en-US" dirty="0"/>
          </a:p>
        </p:txBody>
      </p:sp>
      <p:sp>
        <p:nvSpPr>
          <p:cNvPr id="5" name="TextBox 4"/>
          <p:cNvSpPr txBox="1"/>
          <p:nvPr/>
        </p:nvSpPr>
        <p:spPr>
          <a:xfrm>
            <a:off x="0" y="0"/>
            <a:ext cx="12192000" cy="6001643"/>
          </a:xfrm>
          <a:prstGeom prst="rect">
            <a:avLst/>
          </a:prstGeom>
          <a:noFill/>
        </p:spPr>
        <p:txBody>
          <a:bodyPr wrap="square" rtlCol="0">
            <a:spAutoFit/>
          </a:bodyPr>
          <a:lstStyle/>
          <a:p>
            <a:pPr algn="ct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3 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Not only that, but we rejoice in our sufferings, knowing that suffering produces endurance,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4 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and endurance produces character, and character produces hope,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5 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and hope does not put us to shame, because God's love has been poured into our hearts through the Holy Spirit who has been given to us.</a:t>
            </a:r>
          </a:p>
        </p:txBody>
      </p:sp>
    </p:spTree>
    <p:extLst>
      <p:ext uri="{BB962C8B-B14F-4D97-AF65-F5344CB8AC3E}">
        <p14:creationId xmlns:p14="http://schemas.microsoft.com/office/powerpoint/2010/main" val="166471218"/>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Reasons to Rejoice</a:t>
            </a:r>
          </a:p>
        </p:txBody>
      </p:sp>
      <p:sp>
        <p:nvSpPr>
          <p:cNvPr id="5" name="TextBox 4"/>
          <p:cNvSpPr txBox="1"/>
          <p:nvPr/>
        </p:nvSpPr>
        <p:spPr>
          <a:xfrm>
            <a:off x="0" y="1420837"/>
            <a:ext cx="12192000" cy="923330"/>
          </a:xfrm>
          <a:prstGeom prst="rect">
            <a:avLst/>
          </a:prstGeom>
          <a:noFill/>
        </p:spPr>
        <p:txBody>
          <a:bodyPr wrap="square" rtlCol="0">
            <a:spAutoFit/>
          </a:bodyPr>
          <a:lstStyle/>
          <a:p>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We Are </a:t>
            </a:r>
            <a:r>
              <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rPr>
              <a:t>Loved</a:t>
            </a:r>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—v. 5b-8</a:t>
            </a:r>
          </a:p>
        </p:txBody>
      </p:sp>
    </p:spTree>
    <p:extLst>
      <p:ext uri="{BB962C8B-B14F-4D97-AF65-F5344CB8AC3E}">
        <p14:creationId xmlns:p14="http://schemas.microsoft.com/office/powerpoint/2010/main" val="1608702893"/>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Reasons to Rejoice</a:t>
            </a:r>
          </a:p>
        </p:txBody>
      </p:sp>
      <p:sp>
        <p:nvSpPr>
          <p:cNvPr id="5" name="TextBox 4"/>
          <p:cNvSpPr txBox="1"/>
          <p:nvPr/>
        </p:nvSpPr>
        <p:spPr>
          <a:xfrm>
            <a:off x="0" y="1378634"/>
            <a:ext cx="12192000" cy="3877985"/>
          </a:xfrm>
          <a:prstGeom prst="rect">
            <a:avLst/>
          </a:prstGeom>
          <a:noFill/>
        </p:spPr>
        <p:txBody>
          <a:bodyPr wrap="square" rtlCol="0">
            <a:spAutoFit/>
          </a:bodyPr>
          <a:lstStyle/>
          <a:p>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We Don’t Have to </a:t>
            </a:r>
            <a:r>
              <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rPr>
              <a:t>Fear God’s Wrath</a:t>
            </a:r>
            <a:endPar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endParaRPr>
          </a:p>
          <a:p>
            <a:pPr algn="ct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9 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Since, therefore, we have now been justified by his blood, much more shall we be saved by him from the wrath of God.</a:t>
            </a:r>
          </a:p>
        </p:txBody>
      </p:sp>
    </p:spTree>
    <p:extLst>
      <p:ext uri="{BB962C8B-B14F-4D97-AF65-F5344CB8AC3E}">
        <p14:creationId xmlns:p14="http://schemas.microsoft.com/office/powerpoint/2010/main" val="233458086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Reasons to Rejoice</a:t>
            </a:r>
          </a:p>
        </p:txBody>
      </p:sp>
      <p:sp>
        <p:nvSpPr>
          <p:cNvPr id="5" name="TextBox 4"/>
          <p:cNvSpPr txBox="1"/>
          <p:nvPr/>
        </p:nvSpPr>
        <p:spPr>
          <a:xfrm>
            <a:off x="0" y="1434905"/>
            <a:ext cx="12192000" cy="923330"/>
          </a:xfrm>
          <a:prstGeom prst="rect">
            <a:avLst/>
          </a:prstGeom>
          <a:noFill/>
        </p:spPr>
        <p:txBody>
          <a:bodyPr wrap="square" rtlCol="0">
            <a:spAutoFit/>
          </a:bodyPr>
          <a:lstStyle/>
          <a:p>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We Have Been </a:t>
            </a:r>
            <a:r>
              <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rPr>
              <a:t>Reconciled</a:t>
            </a:r>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 to </a:t>
            </a:r>
            <a:r>
              <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rPr>
              <a:t>God</a:t>
            </a:r>
          </a:p>
        </p:txBody>
      </p:sp>
    </p:spTree>
    <p:extLst>
      <p:ext uri="{BB962C8B-B14F-4D97-AF65-F5344CB8AC3E}">
        <p14:creationId xmlns:p14="http://schemas.microsoft.com/office/powerpoint/2010/main" val="262125878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192000" cy="6827520"/>
          </a:xfrm>
          <a:prstGeom prst="rect">
            <a:avLst/>
          </a:prstGeom>
        </p:spPr>
      </p:pic>
    </p:spTree>
    <p:extLst>
      <p:ext uri="{BB962C8B-B14F-4D97-AF65-F5344CB8AC3E}">
        <p14:creationId xmlns:p14="http://schemas.microsoft.com/office/powerpoint/2010/main" val="273943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740307"/>
          </a:xfrm>
          <a:prstGeom prst="rect">
            <a:avLst/>
          </a:prstGeom>
          <a:noFill/>
        </p:spPr>
        <p:txBody>
          <a:bodyPr wrap="square" rtlCol="0">
            <a:spAutoFit/>
          </a:bodyPr>
          <a:lstStyle/>
          <a:p>
            <a:pPr algn="ct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10 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For if while we were enemies we were reconciled to God by the death of his Son, much more, now that we are reconciled, shall we be saved by his life.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11 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More than that, we also rejoice in God through our Lord Jesus Christ, through whom we have now received reconciliation.</a:t>
            </a:r>
          </a:p>
          <a:p>
            <a:pPr algn="ct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5606709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Tree>
    <p:extLst>
      <p:ext uri="{BB962C8B-B14F-4D97-AF65-F5344CB8AC3E}">
        <p14:creationId xmlns:p14="http://schemas.microsoft.com/office/powerpoint/2010/main" val="1472782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671" y="1298656"/>
            <a:ext cx="6970642" cy="4196858"/>
          </a:xfrm>
          <a:prstGeom prst="rect">
            <a:avLst/>
          </a:prstGeom>
        </p:spPr>
      </p:pic>
    </p:spTree>
    <p:extLst>
      <p:ext uri="{BB962C8B-B14F-4D97-AF65-F5344CB8AC3E}">
        <p14:creationId xmlns:p14="http://schemas.microsoft.com/office/powerpoint/2010/main" val="196806081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775" y="901504"/>
            <a:ext cx="5289453" cy="26447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962" y="884066"/>
            <a:ext cx="4716340" cy="28298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0574" y="3938954"/>
            <a:ext cx="6421622" cy="2717556"/>
          </a:xfrm>
          <a:prstGeom prst="rect">
            <a:avLst/>
          </a:prstGeom>
        </p:spPr>
      </p:pic>
    </p:spTree>
    <p:extLst>
      <p:ext uri="{BB962C8B-B14F-4D97-AF65-F5344CB8AC3E}">
        <p14:creationId xmlns:p14="http://schemas.microsoft.com/office/powerpoint/2010/main" val="29270865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2476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740307"/>
          </a:xfrm>
          <a:prstGeom prst="rect">
            <a:avLst/>
          </a:prstGeom>
          <a:noFill/>
        </p:spPr>
        <p:txBody>
          <a:bodyPr wrap="square" rtlCol="0">
            <a:spAutoFit/>
          </a:bodyPr>
          <a:lstStyle/>
          <a:p>
            <a:pPr algn="ct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Therefore, since we have been justified by faith, we have peace with God through our Lord Jesus Christ.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2 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Through him we have also obtained access by faith into this grace in which we stand, and we rejoice in hope of the glory of God.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3 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Not only that, but we rejoice in our sufferings, knowing that suffering produces endurance,</a:t>
            </a:r>
          </a:p>
        </p:txBody>
      </p:sp>
    </p:spTree>
    <p:extLst>
      <p:ext uri="{BB962C8B-B14F-4D97-AF65-F5344CB8AC3E}">
        <p14:creationId xmlns:p14="http://schemas.microsoft.com/office/powerpoint/2010/main" val="78141054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001643"/>
          </a:xfrm>
          <a:prstGeom prst="rect">
            <a:avLst/>
          </a:prstGeom>
          <a:noFill/>
        </p:spPr>
        <p:txBody>
          <a:bodyPr wrap="square" rtlCol="0">
            <a:spAutoFit/>
          </a:bodyPr>
          <a:lstStyle/>
          <a:p>
            <a:pPr algn="ct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4 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and endurance produces character, and character produces hope,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5 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and hope does not put us to shame, because God's love has been poured into our hearts through the Holy Spirit who has been given to us.</a:t>
            </a:r>
            <a:r>
              <a:rPr lang="en-US" sz="4800" baseline="30000" dirty="0"/>
              <a:t> </a:t>
            </a:r>
            <a:r>
              <a:rPr lang="en-US" sz="4800" b="1" i="1" baseline="30000" dirty="0">
                <a:solidFill>
                  <a:srgbClr val="F7FEDC"/>
                </a:solidFill>
                <a:latin typeface="Century Gothic" panose="020B0502020202020204" pitchFamily="34" charset="0"/>
              </a:rPr>
              <a:t>6 </a:t>
            </a:r>
            <a:r>
              <a:rPr lang="en-US" sz="4800" b="1" i="1" dirty="0">
                <a:solidFill>
                  <a:srgbClr val="F7FEDC"/>
                </a:solidFill>
                <a:latin typeface="Century Gothic" panose="020B0502020202020204" pitchFamily="34" charset="0"/>
              </a:rPr>
              <a:t>For while we were still weak, at the right time Christ died for the ungodly.</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6823768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740307"/>
          </a:xfrm>
          <a:prstGeom prst="rect">
            <a:avLst/>
          </a:prstGeom>
          <a:noFill/>
        </p:spPr>
        <p:txBody>
          <a:bodyPr wrap="square" rtlCol="0">
            <a:spAutoFit/>
          </a:bodyPr>
          <a:lstStyle/>
          <a:p>
            <a:pPr algn="ct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7 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For one will scarcely die for a righteous person—though perhaps for a good person one would dare even to die—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8 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but God shows his love for us in that while we were still sinners, Christ died for us.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9 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Since, therefore, we have now been justified by his blood, much more shall we be saved by him from the wrath of God. </a:t>
            </a:r>
          </a:p>
        </p:txBody>
      </p:sp>
    </p:spTree>
    <p:extLst>
      <p:ext uri="{BB962C8B-B14F-4D97-AF65-F5344CB8AC3E}">
        <p14:creationId xmlns:p14="http://schemas.microsoft.com/office/powerpoint/2010/main" val="283545881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001643"/>
          </a:xfrm>
          <a:prstGeom prst="rect">
            <a:avLst/>
          </a:prstGeom>
          <a:noFill/>
        </p:spPr>
        <p:txBody>
          <a:bodyPr wrap="square" rtlCol="0">
            <a:spAutoFit/>
          </a:bodyPr>
          <a:lstStyle/>
          <a:p>
            <a:pPr algn="ct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10 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For if while we were enemies we were reconciled to God by the death of his Son, much more, now that we are reconciled, shall we be saved by his life.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11 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More than that, we also rejoice in God through our Lord Jesus Christ, through whom we have now received reconciliation.</a:t>
            </a:r>
          </a:p>
        </p:txBody>
      </p:sp>
    </p:spTree>
    <p:extLst>
      <p:ext uri="{BB962C8B-B14F-4D97-AF65-F5344CB8AC3E}">
        <p14:creationId xmlns:p14="http://schemas.microsoft.com/office/powerpoint/2010/main" val="398242421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167</Words>
  <Application>Microsoft Office PowerPoint</Application>
  <PresentationFormat>Widescreen</PresentationFormat>
  <Paragraphs>27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Reasons to Rejoice</vt:lpstr>
      <vt:lpstr>PowerPoint Presentation</vt:lpstr>
      <vt:lpstr>Reasons to Rejoice</vt:lpstr>
      <vt:lpstr>Reasons to Rejoice</vt:lpstr>
      <vt:lpstr>PowerPoint Presentation</vt:lpstr>
      <vt:lpstr>Reasons to Rejoice</vt:lpstr>
      <vt:lpstr>PowerPoint Presentation</vt:lpstr>
      <vt:lpstr>Reasons to Rejoice</vt:lpstr>
      <vt:lpstr>Reasons to Rejoice</vt:lpstr>
      <vt:lpstr>Reasons to Rejoice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Sellen</dc:creator>
  <cp:lastModifiedBy>Adam Sellen</cp:lastModifiedBy>
  <cp:revision>13</cp:revision>
  <dcterms:created xsi:type="dcterms:W3CDTF">2016-04-09T19:21:36Z</dcterms:created>
  <dcterms:modified xsi:type="dcterms:W3CDTF">2016-04-09T20:17:04Z</dcterms:modified>
</cp:coreProperties>
</file>