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E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1DD4563-D60B-4C2B-94C6-5C520B9FACBA}" type="datetimeFigureOut">
              <a:rPr lang="en-US" smtClean="0"/>
              <a:t>3/19/2016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67E06-6584-4C85-976C-DEE052607BC5}" type="slidenum">
              <a:rPr lang="en-US" smtClean="0"/>
              <a:t>‹#›</a:t>
            </a:fld>
            <a:endParaRPr lang="en-US"/>
          </a:p>
        </p:txBody>
      </p:sp>
    </p:spTree>
    <p:extLst>
      <p:ext uri="{BB962C8B-B14F-4D97-AF65-F5344CB8AC3E}">
        <p14:creationId xmlns:p14="http://schemas.microsoft.com/office/powerpoint/2010/main" val="42915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51DD4563-D60B-4C2B-94C6-5C520B9FACBA}" type="datetimeFigureOut">
              <a:rPr lang="en-US" smtClean="0"/>
              <a:t>3/19/2016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67E06-6584-4C85-976C-DEE052607BC5}" type="slidenum">
              <a:rPr lang="en-US" smtClean="0"/>
              <a:t>‹#›</a:t>
            </a:fld>
            <a:endParaRPr lang="en-US"/>
          </a:p>
        </p:txBody>
      </p:sp>
    </p:spTree>
    <p:extLst>
      <p:ext uri="{BB962C8B-B14F-4D97-AF65-F5344CB8AC3E}">
        <p14:creationId xmlns:p14="http://schemas.microsoft.com/office/powerpoint/2010/main" val="271142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51DD4563-D60B-4C2B-94C6-5C520B9FACBA}" type="datetimeFigureOut">
              <a:rPr lang="en-US" smtClean="0"/>
              <a:t>3/19/2016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67E06-6584-4C85-976C-DEE052607BC5}" type="slidenum">
              <a:rPr lang="en-US" smtClean="0"/>
              <a:t>‹#›</a:t>
            </a:fld>
            <a:endParaRPr lang="en-US"/>
          </a:p>
        </p:txBody>
      </p:sp>
    </p:spTree>
    <p:extLst>
      <p:ext uri="{BB962C8B-B14F-4D97-AF65-F5344CB8AC3E}">
        <p14:creationId xmlns:p14="http://schemas.microsoft.com/office/powerpoint/2010/main" val="764466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51DD4563-D60B-4C2B-94C6-5C520B9FACBA}" type="datetimeFigureOut">
              <a:rPr lang="en-US" smtClean="0"/>
              <a:t>3/19/2016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67E06-6584-4C85-976C-DEE052607BC5}" type="slidenum">
              <a:rPr lang="en-US" smtClean="0"/>
              <a:t>‹#›</a:t>
            </a:fld>
            <a:endParaRPr lang="en-US"/>
          </a:p>
        </p:txBody>
      </p:sp>
    </p:spTree>
    <p:extLst>
      <p:ext uri="{BB962C8B-B14F-4D97-AF65-F5344CB8AC3E}">
        <p14:creationId xmlns:p14="http://schemas.microsoft.com/office/powerpoint/2010/main" val="2105773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DD4563-D60B-4C2B-94C6-5C520B9FACBA}" type="datetimeFigureOut">
              <a:rPr lang="en-US" smtClean="0"/>
              <a:t>3/19/2016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67E06-6584-4C85-976C-DEE052607BC5}" type="slidenum">
              <a:rPr lang="en-US" smtClean="0"/>
              <a:t>‹#›</a:t>
            </a:fld>
            <a:endParaRPr lang="en-US"/>
          </a:p>
        </p:txBody>
      </p:sp>
    </p:spTree>
    <p:extLst>
      <p:ext uri="{BB962C8B-B14F-4D97-AF65-F5344CB8AC3E}">
        <p14:creationId xmlns:p14="http://schemas.microsoft.com/office/powerpoint/2010/main" val="400318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51DD4563-D60B-4C2B-94C6-5C520B9FACBA}" type="datetimeFigureOut">
              <a:rPr lang="en-US" smtClean="0"/>
              <a:t>3/19/2016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67E06-6584-4C85-976C-DEE052607BC5}" type="slidenum">
              <a:rPr lang="en-US" smtClean="0"/>
              <a:t>‹#›</a:t>
            </a:fld>
            <a:endParaRPr lang="en-US"/>
          </a:p>
        </p:txBody>
      </p:sp>
    </p:spTree>
    <p:extLst>
      <p:ext uri="{BB962C8B-B14F-4D97-AF65-F5344CB8AC3E}">
        <p14:creationId xmlns:p14="http://schemas.microsoft.com/office/powerpoint/2010/main" val="3756029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51DD4563-D60B-4C2B-94C6-5C520B9FACBA}" type="datetimeFigureOut">
              <a:rPr lang="en-US" smtClean="0"/>
              <a:t>3/19/2016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067E06-6584-4C85-976C-DEE052607BC5}" type="slidenum">
              <a:rPr lang="en-US" smtClean="0"/>
              <a:t>‹#›</a:t>
            </a:fld>
            <a:endParaRPr lang="en-US"/>
          </a:p>
        </p:txBody>
      </p:sp>
    </p:spTree>
    <p:extLst>
      <p:ext uri="{BB962C8B-B14F-4D97-AF65-F5344CB8AC3E}">
        <p14:creationId xmlns:p14="http://schemas.microsoft.com/office/powerpoint/2010/main" val="167833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1DD4563-D60B-4C2B-94C6-5C520B9FACBA}" type="datetimeFigureOut">
              <a:rPr lang="en-US" smtClean="0"/>
              <a:t>3/19/2016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067E06-6584-4C85-976C-DEE052607BC5}" type="slidenum">
              <a:rPr lang="en-US" smtClean="0"/>
              <a:t>‹#›</a:t>
            </a:fld>
            <a:endParaRPr lang="en-US"/>
          </a:p>
        </p:txBody>
      </p:sp>
    </p:spTree>
    <p:extLst>
      <p:ext uri="{BB962C8B-B14F-4D97-AF65-F5344CB8AC3E}">
        <p14:creationId xmlns:p14="http://schemas.microsoft.com/office/powerpoint/2010/main" val="3873272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D4563-D60B-4C2B-94C6-5C520B9FACBA}" type="datetimeFigureOut">
              <a:rPr lang="en-US" smtClean="0"/>
              <a:t>3/19/2016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067E06-6584-4C85-976C-DEE052607BC5}" type="slidenum">
              <a:rPr lang="en-US" smtClean="0"/>
              <a:t>‹#›</a:t>
            </a:fld>
            <a:endParaRPr lang="en-US"/>
          </a:p>
        </p:txBody>
      </p:sp>
    </p:spTree>
    <p:extLst>
      <p:ext uri="{BB962C8B-B14F-4D97-AF65-F5344CB8AC3E}">
        <p14:creationId xmlns:p14="http://schemas.microsoft.com/office/powerpoint/2010/main" val="218179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DD4563-D60B-4C2B-94C6-5C520B9FACBA}" type="datetimeFigureOut">
              <a:rPr lang="en-US" smtClean="0"/>
              <a:t>3/19/2016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67E06-6584-4C85-976C-DEE052607BC5}" type="slidenum">
              <a:rPr lang="en-US" smtClean="0"/>
              <a:t>‹#›</a:t>
            </a:fld>
            <a:endParaRPr lang="en-US"/>
          </a:p>
        </p:txBody>
      </p:sp>
    </p:spTree>
    <p:extLst>
      <p:ext uri="{BB962C8B-B14F-4D97-AF65-F5344CB8AC3E}">
        <p14:creationId xmlns:p14="http://schemas.microsoft.com/office/powerpoint/2010/main" val="402509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DD4563-D60B-4C2B-94C6-5C520B9FACBA}" type="datetimeFigureOut">
              <a:rPr lang="en-US" smtClean="0"/>
              <a:t>3/19/2016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67E06-6584-4C85-976C-DEE052607BC5}" type="slidenum">
              <a:rPr lang="en-US" smtClean="0"/>
              <a:t>‹#›</a:t>
            </a:fld>
            <a:endParaRPr lang="en-US"/>
          </a:p>
        </p:txBody>
      </p:sp>
    </p:spTree>
    <p:extLst>
      <p:ext uri="{BB962C8B-B14F-4D97-AF65-F5344CB8AC3E}">
        <p14:creationId xmlns:p14="http://schemas.microsoft.com/office/powerpoint/2010/main" val="2564960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DD4563-D60B-4C2B-94C6-5C520B9FACBA}" type="datetimeFigureOut">
              <a:rPr lang="en-US" smtClean="0"/>
              <a:t>3/19/2016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67E06-6584-4C85-976C-DEE052607BC5}" type="slidenum">
              <a:rPr lang="en-US" smtClean="0"/>
              <a:t>‹#›</a:t>
            </a:fld>
            <a:endParaRPr lang="en-US"/>
          </a:p>
        </p:txBody>
      </p:sp>
    </p:spTree>
    <p:extLst>
      <p:ext uri="{BB962C8B-B14F-4D97-AF65-F5344CB8AC3E}">
        <p14:creationId xmlns:p14="http://schemas.microsoft.com/office/powerpoint/2010/main" val="2617501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781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Faith Reminders</a:t>
            </a:r>
          </a:p>
        </p:txBody>
      </p:sp>
      <p:sp>
        <p:nvSpPr>
          <p:cNvPr id="5" name="Content Placeholder 4"/>
          <p:cNvSpPr>
            <a:spLocks noGrp="1"/>
          </p:cNvSpPr>
          <p:nvPr>
            <p:ph idx="1"/>
          </p:nvPr>
        </p:nvSpPr>
        <p:spPr/>
        <p:txBody>
          <a:bodyPr>
            <a:normAutofit/>
          </a:bodyPr>
          <a:lstStyle/>
          <a:p>
            <a:r>
              <a:rPr lang="en-US" sz="5400" b="1" u="sng" dirty="0">
                <a:solidFill>
                  <a:srgbClr val="F7FEDC"/>
                </a:solidFill>
                <a:effectLst>
                  <a:outerShdw blurRad="38100" dist="38100" dir="2700000" algn="tl">
                    <a:srgbClr val="000000">
                      <a:alpha val="43137"/>
                    </a:srgbClr>
                  </a:outerShdw>
                </a:effectLst>
                <a:latin typeface="Century Gothic" panose="020B0502020202020204" pitchFamily="34" charset="0"/>
              </a:rPr>
              <a:t>Justification</a:t>
            </a:r>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 is Proved </a:t>
            </a:r>
            <a:r>
              <a:rPr lang="en-US" sz="5400" b="1" u="sng" dirty="0">
                <a:solidFill>
                  <a:srgbClr val="F7FEDC"/>
                </a:solidFill>
                <a:effectLst>
                  <a:outerShdw blurRad="38100" dist="38100" dir="2700000" algn="tl">
                    <a:srgbClr val="000000">
                      <a:alpha val="43137"/>
                    </a:srgbClr>
                  </a:outerShdw>
                </a:effectLst>
                <a:latin typeface="Century Gothic" panose="020B0502020202020204" pitchFamily="34" charset="0"/>
              </a:rPr>
              <a:t>Right</a:t>
            </a:r>
          </a:p>
        </p:txBody>
      </p:sp>
    </p:spTree>
    <p:extLst>
      <p:ext uri="{BB962C8B-B14F-4D97-AF65-F5344CB8AC3E}">
        <p14:creationId xmlns:p14="http://schemas.microsoft.com/office/powerpoint/2010/main" val="22182940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The Proof</a:t>
            </a:r>
          </a:p>
        </p:txBody>
      </p:sp>
      <p:sp>
        <p:nvSpPr>
          <p:cNvPr id="5" name="TextBox 4"/>
          <p:cNvSpPr txBox="1"/>
          <p:nvPr/>
        </p:nvSpPr>
        <p:spPr>
          <a:xfrm>
            <a:off x="0" y="1392702"/>
            <a:ext cx="12192000" cy="1754326"/>
          </a:xfrm>
          <a:prstGeom prst="rect">
            <a:avLst/>
          </a:prstGeom>
          <a:noFill/>
        </p:spPr>
        <p:txBody>
          <a:bodyPr wrap="square" rtlCol="0">
            <a:spAutoFit/>
          </a:bodyPr>
          <a:lstStyle/>
          <a:p>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v. 3—Abraham from Genesis 15:6</a:t>
            </a:r>
          </a:p>
          <a:p>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v. 6-8—David from Psalm 32:1-2</a:t>
            </a:r>
          </a:p>
        </p:txBody>
      </p:sp>
    </p:spTree>
    <p:extLst>
      <p:ext uri="{BB962C8B-B14F-4D97-AF65-F5344CB8AC3E}">
        <p14:creationId xmlns:p14="http://schemas.microsoft.com/office/powerpoint/2010/main" val="855877808"/>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444" y="0"/>
            <a:ext cx="10083114" cy="6858000"/>
          </a:xfrm>
          <a:prstGeom prst="rect">
            <a:avLst/>
          </a:prstGeom>
        </p:spPr>
      </p:pic>
    </p:spTree>
    <p:extLst>
      <p:ext uri="{BB962C8B-B14F-4D97-AF65-F5344CB8AC3E}">
        <p14:creationId xmlns:p14="http://schemas.microsoft.com/office/powerpoint/2010/main" val="162042478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13" y="36334"/>
            <a:ext cx="11917852" cy="6821666"/>
          </a:xfrm>
          <a:prstGeom prst="rect">
            <a:avLst/>
          </a:prstGeom>
        </p:spPr>
      </p:pic>
    </p:spTree>
    <p:extLst>
      <p:ext uri="{BB962C8B-B14F-4D97-AF65-F5344CB8AC3E}">
        <p14:creationId xmlns:p14="http://schemas.microsoft.com/office/powerpoint/2010/main" val="1564888091"/>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Faith Reminders</a:t>
            </a:r>
          </a:p>
        </p:txBody>
      </p:sp>
      <p:sp>
        <p:nvSpPr>
          <p:cNvPr id="5" name="Content Placeholder 4"/>
          <p:cNvSpPr>
            <a:spLocks noGrp="1"/>
          </p:cNvSpPr>
          <p:nvPr>
            <p:ph idx="1"/>
          </p:nvPr>
        </p:nvSpPr>
        <p:spPr/>
        <p:txBody>
          <a:bodyPr>
            <a:normAutofit/>
          </a:bodyPr>
          <a:lstStyle/>
          <a:p>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Our Faith Doesn’t </a:t>
            </a:r>
            <a:r>
              <a:rPr lang="en-US" sz="5400" b="1" u="sng" dirty="0">
                <a:solidFill>
                  <a:srgbClr val="F7FEDC"/>
                </a:solidFill>
                <a:effectLst>
                  <a:outerShdw blurRad="38100" dist="38100" dir="2700000" algn="tl">
                    <a:srgbClr val="000000">
                      <a:alpha val="43137"/>
                    </a:srgbClr>
                  </a:outerShdw>
                </a:effectLst>
                <a:latin typeface="Century Gothic" panose="020B0502020202020204" pitchFamily="34" charset="0"/>
              </a:rPr>
              <a:t>Save</a:t>
            </a:r>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—It’s the </a:t>
            </a:r>
            <a:r>
              <a:rPr lang="en-US" sz="5400" b="1" u="sng" dirty="0">
                <a:solidFill>
                  <a:srgbClr val="F7FEDC"/>
                </a:solidFill>
                <a:effectLst>
                  <a:outerShdw blurRad="38100" dist="38100" dir="2700000" algn="tl">
                    <a:srgbClr val="000000">
                      <a:alpha val="43137"/>
                    </a:srgbClr>
                  </a:outerShdw>
                </a:effectLst>
                <a:latin typeface="Century Gothic" panose="020B0502020202020204" pitchFamily="34" charset="0"/>
              </a:rPr>
              <a:t>Mode</a:t>
            </a:r>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—v. 3, 5</a:t>
            </a:r>
          </a:p>
        </p:txBody>
      </p:sp>
    </p:spTree>
    <p:extLst>
      <p:ext uri="{BB962C8B-B14F-4D97-AF65-F5344CB8AC3E}">
        <p14:creationId xmlns:p14="http://schemas.microsoft.com/office/powerpoint/2010/main" val="1838470534"/>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33379"/>
            <a:ext cx="12192000" cy="2585323"/>
          </a:xfrm>
          <a:prstGeom prst="rect">
            <a:avLst/>
          </a:prstGeom>
          <a:noFill/>
        </p:spPr>
        <p:txBody>
          <a:bodyPr wrap="square" rtlCol="0">
            <a:spAutoFit/>
          </a:bodyPr>
          <a:lstStyle/>
          <a:p>
            <a:r>
              <a:rPr lang="en-US" sz="5400" b="1" i="1" dirty="0">
                <a:solidFill>
                  <a:srgbClr val="F7FEDC"/>
                </a:solidFill>
                <a:effectLst>
                  <a:outerShdw blurRad="38100" dist="38100" dir="2700000" algn="tl">
                    <a:srgbClr val="000000">
                      <a:alpha val="43137"/>
                    </a:srgbClr>
                  </a:outerShdw>
                </a:effectLst>
                <a:latin typeface="Century Gothic" panose="020B0502020202020204" pitchFamily="34" charset="0"/>
              </a:rPr>
              <a:t>Counted—take something that belongs to someone and credit to another’s account</a:t>
            </a:r>
          </a:p>
        </p:txBody>
      </p:sp>
    </p:spTree>
    <p:extLst>
      <p:ext uri="{BB962C8B-B14F-4D97-AF65-F5344CB8AC3E}">
        <p14:creationId xmlns:p14="http://schemas.microsoft.com/office/powerpoint/2010/main" val="1052013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Remember These Lessons</a:t>
            </a:r>
          </a:p>
        </p:txBody>
      </p:sp>
      <p:sp>
        <p:nvSpPr>
          <p:cNvPr id="5" name="Content Placeholder 4"/>
          <p:cNvSpPr>
            <a:spLocks noGrp="1"/>
          </p:cNvSpPr>
          <p:nvPr>
            <p:ph idx="1"/>
          </p:nvPr>
        </p:nvSpPr>
        <p:spPr/>
        <p:txBody>
          <a:bodyPr>
            <a:normAutofit/>
          </a:bodyPr>
          <a:lstStyle/>
          <a:p>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Its Definition—Heb. 11:1</a:t>
            </a:r>
          </a:p>
          <a:p>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Its Origin—Heb. 12:2</a:t>
            </a:r>
          </a:p>
          <a:p>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Its Enablement—Mark 9:24</a:t>
            </a:r>
          </a:p>
        </p:txBody>
      </p:sp>
    </p:spTree>
    <p:extLst>
      <p:ext uri="{BB962C8B-B14F-4D97-AF65-F5344CB8AC3E}">
        <p14:creationId xmlns:p14="http://schemas.microsoft.com/office/powerpoint/2010/main" val="41560028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Faith Reminders</a:t>
            </a:r>
          </a:p>
        </p:txBody>
      </p:sp>
      <p:sp>
        <p:nvSpPr>
          <p:cNvPr id="5" name="Content Placeholder 4"/>
          <p:cNvSpPr>
            <a:spLocks noGrp="1"/>
          </p:cNvSpPr>
          <p:nvPr>
            <p:ph idx="1"/>
          </p:nvPr>
        </p:nvSpPr>
        <p:spPr/>
        <p:txBody>
          <a:bodyPr>
            <a:normAutofit/>
          </a:bodyPr>
          <a:lstStyle/>
          <a:p>
            <a:r>
              <a:rPr lang="en-US" sz="5400" b="1" u="sng" dirty="0">
                <a:solidFill>
                  <a:srgbClr val="F7FEDC"/>
                </a:solidFill>
                <a:effectLst>
                  <a:outerShdw blurRad="38100" dist="38100" dir="2700000" algn="tl">
                    <a:srgbClr val="000000">
                      <a:alpha val="43137"/>
                    </a:srgbClr>
                  </a:outerShdw>
                </a:effectLst>
                <a:latin typeface="Century Gothic" panose="020B0502020202020204" pitchFamily="34" charset="0"/>
              </a:rPr>
              <a:t>Inward</a:t>
            </a:r>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 Transformation is Necessary before </a:t>
            </a:r>
            <a:r>
              <a:rPr lang="en-US" sz="5400" b="1" u="sng" dirty="0">
                <a:solidFill>
                  <a:srgbClr val="F7FEDC"/>
                </a:solidFill>
                <a:effectLst>
                  <a:outerShdw blurRad="38100" dist="38100" dir="2700000" algn="tl">
                    <a:srgbClr val="000000">
                      <a:alpha val="43137"/>
                    </a:srgbClr>
                  </a:outerShdw>
                </a:effectLst>
                <a:latin typeface="Century Gothic" panose="020B0502020202020204" pitchFamily="34" charset="0"/>
              </a:rPr>
              <a:t>Outward Signs</a:t>
            </a:r>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—v. 9-12</a:t>
            </a:r>
            <a:endParaRPr lang="en-US" sz="5400" b="1" u="sng"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40956697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372" y="29408"/>
            <a:ext cx="6725777" cy="32483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176" y="3291840"/>
            <a:ext cx="5292086" cy="3521643"/>
          </a:xfrm>
          <a:prstGeom prst="rect">
            <a:avLst/>
          </a:prstGeom>
        </p:spPr>
      </p:pic>
    </p:spTree>
    <p:extLst>
      <p:ext uri="{BB962C8B-B14F-4D97-AF65-F5344CB8AC3E}">
        <p14:creationId xmlns:p14="http://schemas.microsoft.com/office/powerpoint/2010/main" val="422671264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Take This With You</a:t>
            </a:r>
          </a:p>
        </p:txBody>
      </p:sp>
      <p:sp>
        <p:nvSpPr>
          <p:cNvPr id="5" name="Content Placeholder 4"/>
          <p:cNvSpPr>
            <a:spLocks noGrp="1"/>
          </p:cNvSpPr>
          <p:nvPr>
            <p:ph idx="1"/>
          </p:nvPr>
        </p:nvSpPr>
        <p:spPr>
          <a:xfrm>
            <a:off x="838200" y="1825624"/>
            <a:ext cx="10515600" cy="5032375"/>
          </a:xfrm>
        </p:spPr>
        <p:txBody>
          <a:bodyPr>
            <a:normAutofit/>
          </a:bodyPr>
          <a:lstStyle/>
          <a:p>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Scripture is the final authority</a:t>
            </a:r>
          </a:p>
          <a:p>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Our faith is enabled by Christ to respond to Him</a:t>
            </a:r>
          </a:p>
          <a:p>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Our sins aren’t on our accounts—they’re gone through Grace</a:t>
            </a:r>
          </a:p>
        </p:txBody>
      </p:sp>
    </p:spTree>
    <p:extLst>
      <p:ext uri="{BB962C8B-B14F-4D97-AF65-F5344CB8AC3E}">
        <p14:creationId xmlns:p14="http://schemas.microsoft.com/office/powerpoint/2010/main" val="8301224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 y="1166191"/>
            <a:ext cx="12190717" cy="4526093"/>
          </a:xfrm>
          <a:prstGeom prst="rect">
            <a:avLst/>
          </a:prstGeom>
        </p:spPr>
      </p:pic>
    </p:spTree>
    <p:extLst>
      <p:ext uri="{BB962C8B-B14F-4D97-AF65-F5344CB8AC3E}">
        <p14:creationId xmlns:p14="http://schemas.microsoft.com/office/powerpoint/2010/main" val="41446452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00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23558"/>
            <a:ext cx="12192000" cy="6001643"/>
          </a:xfrm>
          <a:prstGeom prst="rect">
            <a:avLst/>
          </a:prstGeom>
          <a:noFill/>
        </p:spPr>
        <p:txBody>
          <a:bodyPr wrap="square" rtlCol="0">
            <a:spAutoFit/>
          </a:bodyPr>
          <a:lstStyle/>
          <a:p>
            <a:pPr algn="ct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What then shall we say was gained by Abraham, our forefather according to the flesh? </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2 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For if Abraham was justified by works, he has something to boast about, but not before God. </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3 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For what does the Scripture say? “Abraham believed God, and it was counted to him as righteousness.”</a:t>
            </a:r>
          </a:p>
        </p:txBody>
      </p:sp>
    </p:spTree>
    <p:extLst>
      <p:ext uri="{BB962C8B-B14F-4D97-AF65-F5344CB8AC3E}">
        <p14:creationId xmlns:p14="http://schemas.microsoft.com/office/powerpoint/2010/main" val="4028199712"/>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23557"/>
            <a:ext cx="12192000" cy="6001643"/>
          </a:xfrm>
          <a:prstGeom prst="rect">
            <a:avLst/>
          </a:prstGeom>
          <a:noFill/>
        </p:spPr>
        <p:txBody>
          <a:bodyPr wrap="square" rtlCol="0">
            <a:spAutoFit/>
          </a:bodyPr>
          <a:lstStyle/>
          <a:p>
            <a:pPr algn="ct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4 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Now to the one who works, his wages are not counted as a gift but as his due. </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5 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And to the one who does not work but believes in him who justifies the ungodly, his faith is counted as righteousness, </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6 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just as David also speaks of the blessing of the one to whom God counts righteousness apart from works:</a:t>
            </a:r>
          </a:p>
        </p:txBody>
      </p:sp>
    </p:spTree>
    <p:extLst>
      <p:ext uri="{BB962C8B-B14F-4D97-AF65-F5344CB8AC3E}">
        <p14:creationId xmlns:p14="http://schemas.microsoft.com/office/powerpoint/2010/main" val="96273045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36099"/>
            <a:ext cx="12192000" cy="6001643"/>
          </a:xfrm>
          <a:prstGeom prst="rect">
            <a:avLst/>
          </a:prstGeom>
          <a:noFill/>
        </p:spPr>
        <p:txBody>
          <a:bodyPr wrap="square" rtlCol="0">
            <a:spAutoFit/>
          </a:bodyPr>
          <a:lstStyle/>
          <a:p>
            <a:pPr algn="ct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“Blessed are those whose lawless deeds are forgiven,</a:t>
            </a:r>
            <a:b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b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    and whose sins are covered;</a:t>
            </a:r>
            <a:b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b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8 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blessed is the man against whom the Lord will not count his sin.”</a:t>
            </a:r>
          </a:p>
          <a:p>
            <a:pPr algn="ct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9 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Is this blessing then only for the circumcised, or also for the uncircumcised? </a:t>
            </a:r>
          </a:p>
        </p:txBody>
      </p:sp>
    </p:spTree>
    <p:extLst>
      <p:ext uri="{BB962C8B-B14F-4D97-AF65-F5344CB8AC3E}">
        <p14:creationId xmlns:p14="http://schemas.microsoft.com/office/powerpoint/2010/main" val="129831655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740307"/>
          </a:xfrm>
          <a:prstGeom prst="rect">
            <a:avLst/>
          </a:prstGeom>
          <a:noFill/>
        </p:spPr>
        <p:txBody>
          <a:bodyPr wrap="square" rtlCol="0">
            <a:spAutoFit/>
          </a:bodyPr>
          <a:lstStyle/>
          <a:p>
            <a:pPr algn="ct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For we say that faith was counted to Abraham as righteousness. </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10 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How then was it counted to him? Was it before or after he had been circumcised? It was not after, but before he was circumcised.</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 11 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He received the sign of circumcision as a seal of the righteousness that he had by faith while he was still uncircumcised. </a:t>
            </a:r>
          </a:p>
        </p:txBody>
      </p:sp>
    </p:spTree>
    <p:extLst>
      <p:ext uri="{BB962C8B-B14F-4D97-AF65-F5344CB8AC3E}">
        <p14:creationId xmlns:p14="http://schemas.microsoft.com/office/powerpoint/2010/main" val="211438335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95753"/>
            <a:ext cx="12192000" cy="3046988"/>
          </a:xfrm>
          <a:prstGeom prst="rect">
            <a:avLst/>
          </a:prstGeom>
          <a:noFill/>
        </p:spPr>
        <p:txBody>
          <a:bodyPr wrap="square" rtlCol="0">
            <a:spAutoFit/>
          </a:bodyPr>
          <a:lstStyle/>
          <a:p>
            <a:pPr algn="ct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The purpose was to make him the father of all who believe without being circumcised, so that righteousness would be counted to them as well, </a:t>
            </a:r>
          </a:p>
        </p:txBody>
      </p:sp>
    </p:spTree>
    <p:extLst>
      <p:ext uri="{BB962C8B-B14F-4D97-AF65-F5344CB8AC3E}">
        <p14:creationId xmlns:p14="http://schemas.microsoft.com/office/powerpoint/2010/main" val="262122028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7113"/>
            <a:ext cx="12192000" cy="5262979"/>
          </a:xfrm>
          <a:prstGeom prst="rect">
            <a:avLst/>
          </a:prstGeom>
          <a:noFill/>
        </p:spPr>
        <p:txBody>
          <a:bodyPr wrap="square" rtlCol="0">
            <a:spAutoFit/>
          </a:bodyPr>
          <a:lstStyle/>
          <a:p>
            <a:pPr algn="ct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12 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and to make him the father of the circumcised who are not merely circumcised but who also walk in the footsteps of the faith that our father Abraham had before he was circumcised.</a:t>
            </a:r>
          </a:p>
          <a:p>
            <a:pPr algn="ct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~Romans 4:1-12~</a:t>
            </a:r>
            <a:endParaRPr lang="en-US" sz="4800" dirty="0"/>
          </a:p>
        </p:txBody>
      </p:sp>
    </p:spTree>
    <p:extLst>
      <p:ext uri="{BB962C8B-B14F-4D97-AF65-F5344CB8AC3E}">
        <p14:creationId xmlns:p14="http://schemas.microsoft.com/office/powerpoint/2010/main" val="2224598196"/>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166</Words>
  <Application>Microsoft Office PowerPoint</Application>
  <PresentationFormat>Widescreen</PresentationFormat>
  <Paragraphs>26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Faith Reminders</vt:lpstr>
      <vt:lpstr>The Proof</vt:lpstr>
      <vt:lpstr>PowerPoint Presentation</vt:lpstr>
      <vt:lpstr>PowerPoint Presentation</vt:lpstr>
      <vt:lpstr>Faith Reminders</vt:lpstr>
      <vt:lpstr>PowerPoint Presentation</vt:lpstr>
      <vt:lpstr>Remember These Lessons</vt:lpstr>
      <vt:lpstr>Faith Reminders</vt:lpstr>
      <vt:lpstr>PowerPoint Presentation</vt:lpstr>
      <vt:lpstr>Take This With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Sellen</dc:creator>
  <cp:lastModifiedBy>Adam Sellen</cp:lastModifiedBy>
  <cp:revision>10</cp:revision>
  <dcterms:created xsi:type="dcterms:W3CDTF">2016-03-19T20:40:29Z</dcterms:created>
  <dcterms:modified xsi:type="dcterms:W3CDTF">2016-03-19T21:12:40Z</dcterms:modified>
</cp:coreProperties>
</file>