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7"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96" y="-6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2B7CE-8CF8-482A-813F-66B22EF87020}"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C516E-86E0-4BC2-AB33-6E86D3187CFF}" type="slidenum">
              <a:rPr lang="en-US" smtClean="0"/>
              <a:t>‹#›</a:t>
            </a:fld>
            <a:endParaRPr lang="en-US"/>
          </a:p>
        </p:txBody>
      </p:sp>
    </p:spTree>
    <p:extLst>
      <p:ext uri="{BB962C8B-B14F-4D97-AF65-F5344CB8AC3E}">
        <p14:creationId xmlns:p14="http://schemas.microsoft.com/office/powerpoint/2010/main" val="39335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2B7CE-8CF8-482A-813F-66B22EF87020}"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C516E-86E0-4BC2-AB33-6E86D3187CFF}" type="slidenum">
              <a:rPr lang="en-US" smtClean="0"/>
              <a:t>‹#›</a:t>
            </a:fld>
            <a:endParaRPr lang="en-US"/>
          </a:p>
        </p:txBody>
      </p:sp>
    </p:spTree>
    <p:extLst>
      <p:ext uri="{BB962C8B-B14F-4D97-AF65-F5344CB8AC3E}">
        <p14:creationId xmlns:p14="http://schemas.microsoft.com/office/powerpoint/2010/main" val="60945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2B7CE-8CF8-482A-813F-66B22EF87020}"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C516E-86E0-4BC2-AB33-6E86D3187CFF}" type="slidenum">
              <a:rPr lang="en-US" smtClean="0"/>
              <a:t>‹#›</a:t>
            </a:fld>
            <a:endParaRPr lang="en-US"/>
          </a:p>
        </p:txBody>
      </p:sp>
    </p:spTree>
    <p:extLst>
      <p:ext uri="{BB962C8B-B14F-4D97-AF65-F5344CB8AC3E}">
        <p14:creationId xmlns:p14="http://schemas.microsoft.com/office/powerpoint/2010/main" val="119879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2B7CE-8CF8-482A-813F-66B22EF87020}"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C516E-86E0-4BC2-AB33-6E86D3187CFF}" type="slidenum">
              <a:rPr lang="en-US" smtClean="0"/>
              <a:t>‹#›</a:t>
            </a:fld>
            <a:endParaRPr lang="en-US"/>
          </a:p>
        </p:txBody>
      </p:sp>
    </p:spTree>
    <p:extLst>
      <p:ext uri="{BB962C8B-B14F-4D97-AF65-F5344CB8AC3E}">
        <p14:creationId xmlns:p14="http://schemas.microsoft.com/office/powerpoint/2010/main" val="337362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2B7CE-8CF8-482A-813F-66B22EF87020}"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C516E-86E0-4BC2-AB33-6E86D3187CFF}" type="slidenum">
              <a:rPr lang="en-US" smtClean="0"/>
              <a:t>‹#›</a:t>
            </a:fld>
            <a:endParaRPr lang="en-US"/>
          </a:p>
        </p:txBody>
      </p:sp>
    </p:spTree>
    <p:extLst>
      <p:ext uri="{BB962C8B-B14F-4D97-AF65-F5344CB8AC3E}">
        <p14:creationId xmlns:p14="http://schemas.microsoft.com/office/powerpoint/2010/main" val="58945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2B7CE-8CF8-482A-813F-66B22EF87020}" type="datetimeFigureOut">
              <a:rPr lang="en-US" smtClean="0"/>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C516E-86E0-4BC2-AB33-6E86D3187CFF}" type="slidenum">
              <a:rPr lang="en-US" smtClean="0"/>
              <a:t>‹#›</a:t>
            </a:fld>
            <a:endParaRPr lang="en-US"/>
          </a:p>
        </p:txBody>
      </p:sp>
    </p:spTree>
    <p:extLst>
      <p:ext uri="{BB962C8B-B14F-4D97-AF65-F5344CB8AC3E}">
        <p14:creationId xmlns:p14="http://schemas.microsoft.com/office/powerpoint/2010/main" val="37586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2B7CE-8CF8-482A-813F-66B22EF87020}" type="datetimeFigureOut">
              <a:rPr lang="en-US" smtClean="0"/>
              <a:t>1/12/16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C516E-86E0-4BC2-AB33-6E86D3187CFF}" type="slidenum">
              <a:rPr lang="en-US" smtClean="0"/>
              <a:t>‹#›</a:t>
            </a:fld>
            <a:endParaRPr lang="en-US"/>
          </a:p>
        </p:txBody>
      </p:sp>
    </p:spTree>
    <p:extLst>
      <p:ext uri="{BB962C8B-B14F-4D97-AF65-F5344CB8AC3E}">
        <p14:creationId xmlns:p14="http://schemas.microsoft.com/office/powerpoint/2010/main" val="250564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2B7CE-8CF8-482A-813F-66B22EF87020}" type="datetimeFigureOut">
              <a:rPr lang="en-US" smtClean="0"/>
              <a:t>1/12/16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C516E-86E0-4BC2-AB33-6E86D3187CFF}" type="slidenum">
              <a:rPr lang="en-US" smtClean="0"/>
              <a:t>‹#›</a:t>
            </a:fld>
            <a:endParaRPr lang="en-US"/>
          </a:p>
        </p:txBody>
      </p:sp>
    </p:spTree>
    <p:extLst>
      <p:ext uri="{BB962C8B-B14F-4D97-AF65-F5344CB8AC3E}">
        <p14:creationId xmlns:p14="http://schemas.microsoft.com/office/powerpoint/2010/main" val="137262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2B7CE-8CF8-482A-813F-66B22EF87020}" type="datetimeFigureOut">
              <a:rPr lang="en-US" smtClean="0"/>
              <a:t>1/12/16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C516E-86E0-4BC2-AB33-6E86D3187CFF}" type="slidenum">
              <a:rPr lang="en-US" smtClean="0"/>
              <a:t>‹#›</a:t>
            </a:fld>
            <a:endParaRPr lang="en-US"/>
          </a:p>
        </p:txBody>
      </p:sp>
    </p:spTree>
    <p:extLst>
      <p:ext uri="{BB962C8B-B14F-4D97-AF65-F5344CB8AC3E}">
        <p14:creationId xmlns:p14="http://schemas.microsoft.com/office/powerpoint/2010/main" val="136048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82B7CE-8CF8-482A-813F-66B22EF87020}" type="datetimeFigureOut">
              <a:rPr lang="en-US" smtClean="0"/>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C516E-86E0-4BC2-AB33-6E86D3187CFF}" type="slidenum">
              <a:rPr lang="en-US" smtClean="0"/>
              <a:t>‹#›</a:t>
            </a:fld>
            <a:endParaRPr lang="en-US"/>
          </a:p>
        </p:txBody>
      </p:sp>
    </p:spTree>
    <p:extLst>
      <p:ext uri="{BB962C8B-B14F-4D97-AF65-F5344CB8AC3E}">
        <p14:creationId xmlns:p14="http://schemas.microsoft.com/office/powerpoint/2010/main" val="80816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82B7CE-8CF8-482A-813F-66B22EF87020}" type="datetimeFigureOut">
              <a:rPr lang="en-US" smtClean="0"/>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C516E-86E0-4BC2-AB33-6E86D3187CFF}" type="slidenum">
              <a:rPr lang="en-US" smtClean="0"/>
              <a:t>‹#›</a:t>
            </a:fld>
            <a:endParaRPr lang="en-US"/>
          </a:p>
        </p:txBody>
      </p:sp>
    </p:spTree>
    <p:extLst>
      <p:ext uri="{BB962C8B-B14F-4D97-AF65-F5344CB8AC3E}">
        <p14:creationId xmlns:p14="http://schemas.microsoft.com/office/powerpoint/2010/main" val="37054526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2B7CE-8CF8-482A-813F-66B22EF87020}" type="datetimeFigureOut">
              <a:rPr lang="en-US" smtClean="0"/>
              <a:t>1/12/16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C516E-86E0-4BC2-AB33-6E86D3187CFF}" type="slidenum">
              <a:rPr lang="en-US" smtClean="0"/>
              <a:t>‹#›</a:t>
            </a:fld>
            <a:endParaRPr lang="en-US"/>
          </a:p>
        </p:txBody>
      </p:sp>
    </p:spTree>
    <p:extLst>
      <p:ext uri="{BB962C8B-B14F-4D97-AF65-F5344CB8AC3E}">
        <p14:creationId xmlns:p14="http://schemas.microsoft.com/office/powerpoint/2010/main" val="3011411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9608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latin typeface="Century Gothic" panose="020B0502020202020204" pitchFamily="34" charset="0"/>
              </a:rPr>
              <a:t>What the Gospel Message Does</a:t>
            </a:r>
            <a:endParaRPr lang="en-US" sz="4800" b="1" i="1" dirty="0">
              <a:solidFill>
                <a:srgbClr val="F7FEDC"/>
              </a:solidFill>
              <a:latin typeface="Century Gothic" panose="020B0502020202020204" pitchFamily="34" charset="0"/>
            </a:endParaRPr>
          </a:p>
        </p:txBody>
      </p:sp>
      <p:sp>
        <p:nvSpPr>
          <p:cNvPr id="5" name="TextBox 4"/>
          <p:cNvSpPr txBox="1"/>
          <p:nvPr/>
        </p:nvSpPr>
        <p:spPr>
          <a:xfrm>
            <a:off x="0" y="1358537"/>
            <a:ext cx="12192000" cy="3877985"/>
          </a:xfrm>
          <a:prstGeom prst="rect">
            <a:avLst/>
          </a:prstGeom>
          <a:noFill/>
        </p:spPr>
        <p:txBody>
          <a:bodyPr wrap="square" rtlCol="0">
            <a:spAutoFit/>
          </a:bodyPr>
          <a:lstStyle/>
          <a:p>
            <a:r>
              <a:rPr lang="en-US" sz="5400" b="1" dirty="0" smtClean="0">
                <a:solidFill>
                  <a:srgbClr val="F7FEDC"/>
                </a:solidFill>
                <a:latin typeface="Century Gothic" panose="020B0502020202020204" pitchFamily="34" charset="0"/>
              </a:rPr>
              <a:t>Imparts God’s Grace—Eph. 2:8-9</a:t>
            </a:r>
          </a:p>
          <a:p>
            <a:pPr algn="ctr"/>
            <a:r>
              <a:rPr lang="en-US" sz="4800" b="1" i="1" dirty="0" smtClean="0">
                <a:solidFill>
                  <a:srgbClr val="F7FEDC"/>
                </a:solidFill>
                <a:latin typeface="Century Gothic" panose="020B0502020202020204" pitchFamily="34" charset="0"/>
              </a:rPr>
              <a:t>For by grace you have been saved through faith. And this is not your own doing; it is the gift of God, not a result of works, so that no one may boast.</a:t>
            </a:r>
            <a:endParaRPr lang="en-US" sz="4800" b="1" i="1" dirty="0">
              <a:solidFill>
                <a:srgbClr val="F7FEDC"/>
              </a:solidFill>
              <a:latin typeface="Century Gothic" panose="020B0502020202020204" pitchFamily="34" charset="0"/>
            </a:endParaRPr>
          </a:p>
        </p:txBody>
      </p:sp>
    </p:spTree>
    <p:extLst>
      <p:ext uri="{BB962C8B-B14F-4D97-AF65-F5344CB8AC3E}">
        <p14:creationId xmlns:p14="http://schemas.microsoft.com/office/powerpoint/2010/main" val="4091052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latin typeface="Century Gothic" panose="020B0502020202020204" pitchFamily="34" charset="0"/>
              </a:rPr>
              <a:t>What the Gospel Message Does</a:t>
            </a:r>
            <a:endParaRPr lang="en-US" sz="4800" b="1" i="1" dirty="0">
              <a:solidFill>
                <a:srgbClr val="F7FEDC"/>
              </a:solidFill>
              <a:latin typeface="Century Gothic" panose="020B0502020202020204" pitchFamily="34" charset="0"/>
            </a:endParaRPr>
          </a:p>
        </p:txBody>
      </p:sp>
      <p:sp>
        <p:nvSpPr>
          <p:cNvPr id="5" name="TextBox 4"/>
          <p:cNvSpPr txBox="1"/>
          <p:nvPr/>
        </p:nvSpPr>
        <p:spPr>
          <a:xfrm>
            <a:off x="0" y="1345474"/>
            <a:ext cx="12192000" cy="1754326"/>
          </a:xfrm>
          <a:prstGeom prst="rect">
            <a:avLst/>
          </a:prstGeom>
          <a:noFill/>
        </p:spPr>
        <p:txBody>
          <a:bodyPr wrap="square" rtlCol="0">
            <a:spAutoFit/>
          </a:bodyPr>
          <a:lstStyle/>
          <a:p>
            <a:r>
              <a:rPr lang="en-US" sz="5400" b="1" dirty="0" smtClean="0">
                <a:solidFill>
                  <a:srgbClr val="F7FEDC"/>
                </a:solidFill>
                <a:latin typeface="Century Gothic" panose="020B0502020202020204" pitchFamily="34" charset="0"/>
              </a:rPr>
              <a:t>Enables True Faith Which Leads to Obedience</a:t>
            </a:r>
            <a:endParaRPr lang="en-US" sz="5400" b="1" dirty="0">
              <a:solidFill>
                <a:srgbClr val="F7FEDC"/>
              </a:solidFill>
              <a:latin typeface="Century Gothic" panose="020B0502020202020204" pitchFamily="34" charset="0"/>
            </a:endParaRPr>
          </a:p>
        </p:txBody>
      </p:sp>
    </p:spTree>
    <p:extLst>
      <p:ext uri="{BB962C8B-B14F-4D97-AF65-F5344CB8AC3E}">
        <p14:creationId xmlns:p14="http://schemas.microsoft.com/office/powerpoint/2010/main" val="2742512698"/>
      </p:ext>
    </p:extLst>
  </p:cSld>
  <p:clrMapOvr>
    <a:masterClrMapping/>
  </p:clrMapOvr>
  <p:transition xmlns:p14="http://schemas.microsoft.com/office/powerpoint/2010/mai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02676"/>
            <a:ext cx="12192000" cy="2308324"/>
          </a:xfrm>
          <a:prstGeom prst="rect">
            <a:avLst/>
          </a:prstGeom>
          <a:noFill/>
        </p:spPr>
        <p:txBody>
          <a:bodyPr wrap="square" rtlCol="0">
            <a:spAutoFit/>
          </a:bodyPr>
          <a:lstStyle/>
          <a:p>
            <a:pPr algn="ctr"/>
            <a:r>
              <a:rPr lang="en-US" sz="4800" b="1" i="1" dirty="0" smtClean="0">
                <a:solidFill>
                  <a:srgbClr val="F7FEDC"/>
                </a:solidFill>
                <a:latin typeface="Century Gothic" panose="020B0502020202020204" pitchFamily="34" charset="0"/>
              </a:rPr>
              <a:t>True saving faith always produces obedience and submission to Christ.</a:t>
            </a:r>
          </a:p>
          <a:p>
            <a:pPr algn="ctr"/>
            <a:r>
              <a:rPr lang="en-US" sz="4800" b="1" i="1" dirty="0" smtClean="0">
                <a:solidFill>
                  <a:srgbClr val="F7FEDC"/>
                </a:solidFill>
                <a:latin typeface="Century Gothic" panose="020B0502020202020204" pitchFamily="34" charset="0"/>
              </a:rPr>
              <a:t>~John MacArthur~</a:t>
            </a:r>
            <a:endParaRPr lang="en-US" sz="4800" b="1" i="1" dirty="0">
              <a:solidFill>
                <a:srgbClr val="F7FEDC"/>
              </a:solidFill>
              <a:latin typeface="Century Gothic" panose="020B0502020202020204" pitchFamily="34" charset="0"/>
            </a:endParaRPr>
          </a:p>
        </p:txBody>
      </p:sp>
    </p:spTree>
    <p:extLst>
      <p:ext uri="{BB962C8B-B14F-4D97-AF65-F5344CB8AC3E}">
        <p14:creationId xmlns:p14="http://schemas.microsoft.com/office/powerpoint/2010/main" val="3819916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05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latin typeface="Century Gothic" panose="020B0502020202020204" pitchFamily="34" charset="0"/>
              </a:rPr>
              <a:t>Our Foundation</a:t>
            </a:r>
            <a:endParaRPr lang="en-US" sz="4800" b="1" i="1" dirty="0">
              <a:solidFill>
                <a:srgbClr val="F7FEDC"/>
              </a:solidFill>
              <a:latin typeface="Century Gothic" panose="020B0502020202020204" pitchFamily="34" charset="0"/>
            </a:endParaRPr>
          </a:p>
        </p:txBody>
      </p:sp>
      <p:sp>
        <p:nvSpPr>
          <p:cNvPr id="5" name="TextBox 4"/>
          <p:cNvSpPr txBox="1"/>
          <p:nvPr/>
        </p:nvSpPr>
        <p:spPr>
          <a:xfrm>
            <a:off x="0" y="1293223"/>
            <a:ext cx="12192000" cy="923330"/>
          </a:xfrm>
          <a:prstGeom prst="rect">
            <a:avLst/>
          </a:prstGeom>
          <a:noFill/>
        </p:spPr>
        <p:txBody>
          <a:bodyPr wrap="square" rtlCol="0">
            <a:spAutoFit/>
          </a:bodyPr>
          <a:lstStyle/>
          <a:p>
            <a:r>
              <a:rPr lang="en-US" sz="5400" b="1" dirty="0" smtClean="0">
                <a:solidFill>
                  <a:srgbClr val="F7FEDC"/>
                </a:solidFill>
                <a:latin typeface="Century Gothic" panose="020B0502020202020204" pitchFamily="34" charset="0"/>
              </a:rPr>
              <a:t>The </a:t>
            </a:r>
            <a:r>
              <a:rPr lang="en-US" sz="5400" b="1" u="sng" dirty="0" smtClean="0">
                <a:solidFill>
                  <a:srgbClr val="F7FEDC"/>
                </a:solidFill>
                <a:latin typeface="Century Gothic" panose="020B0502020202020204" pitchFamily="34" charset="0"/>
              </a:rPr>
              <a:t>Authority</a:t>
            </a:r>
            <a:endParaRPr lang="en-US" sz="5400" b="1" dirty="0" smtClean="0">
              <a:solidFill>
                <a:srgbClr val="F7FEDC"/>
              </a:solidFill>
              <a:latin typeface="Century Gothic" panose="020B0502020202020204" pitchFamily="34" charset="0"/>
            </a:endParaRPr>
          </a:p>
        </p:txBody>
      </p:sp>
      <p:sp>
        <p:nvSpPr>
          <p:cNvPr id="6" name="TextBox 5"/>
          <p:cNvSpPr txBox="1"/>
          <p:nvPr/>
        </p:nvSpPr>
        <p:spPr>
          <a:xfrm>
            <a:off x="0" y="2364377"/>
            <a:ext cx="12192000" cy="3139321"/>
          </a:xfrm>
          <a:prstGeom prst="rect">
            <a:avLst/>
          </a:prstGeom>
          <a:noFill/>
        </p:spPr>
        <p:txBody>
          <a:bodyPr wrap="square" rtlCol="0">
            <a:spAutoFit/>
          </a:bodyPr>
          <a:lstStyle/>
          <a:p>
            <a:pPr marL="685800" indent="-685800">
              <a:buFont typeface="Arial" panose="020B0604020202020204" pitchFamily="34" charset="0"/>
              <a:buChar char="•"/>
            </a:pPr>
            <a:r>
              <a:rPr lang="en-US" sz="5400" b="1" dirty="0" smtClean="0">
                <a:solidFill>
                  <a:srgbClr val="F7FEDC"/>
                </a:solidFill>
                <a:latin typeface="Century Gothic" panose="020B0502020202020204" pitchFamily="34" charset="0"/>
              </a:rPr>
              <a:t>From Paul—v. 1</a:t>
            </a:r>
          </a:p>
          <a:p>
            <a:pPr algn="ctr"/>
            <a:r>
              <a:rPr lang="en-US" sz="4800" b="1" i="1" dirty="0" smtClean="0">
                <a:solidFill>
                  <a:srgbClr val="F7FEDC"/>
                </a:solidFill>
                <a:latin typeface="Century Gothic" panose="020B0502020202020204" pitchFamily="34" charset="0"/>
              </a:rPr>
              <a:t>Paul, a servant of Christ Jesus, called to be an apostle, set apart for the gospel of God,</a:t>
            </a:r>
            <a:endParaRPr lang="en-US" sz="4800" b="1" i="1" dirty="0">
              <a:solidFill>
                <a:srgbClr val="F7FEDC"/>
              </a:solidFill>
              <a:latin typeface="Century Gothic" panose="020B0502020202020204" pitchFamily="34" charset="0"/>
            </a:endParaRPr>
          </a:p>
        </p:txBody>
      </p:sp>
    </p:spTree>
    <p:extLst>
      <p:ext uri="{BB962C8B-B14F-4D97-AF65-F5344CB8AC3E}">
        <p14:creationId xmlns:p14="http://schemas.microsoft.com/office/powerpoint/2010/main" val="26683602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02676"/>
            <a:ext cx="12192000" cy="2308324"/>
          </a:xfrm>
          <a:prstGeom prst="rect">
            <a:avLst/>
          </a:prstGeom>
          <a:noFill/>
        </p:spPr>
        <p:txBody>
          <a:bodyPr wrap="square" rtlCol="0">
            <a:spAutoFit/>
          </a:bodyPr>
          <a:lstStyle/>
          <a:p>
            <a:pPr algn="ctr"/>
            <a:r>
              <a:rPr lang="en-US" sz="4800" b="1" i="1" dirty="0" smtClean="0">
                <a:solidFill>
                  <a:srgbClr val="F7FEDC"/>
                </a:solidFill>
                <a:latin typeface="Century Gothic" panose="020B0502020202020204" pitchFamily="34" charset="0"/>
              </a:rPr>
              <a:t>I do it all for the sake of the gospel, that I may share with them in its blessings.</a:t>
            </a:r>
          </a:p>
          <a:p>
            <a:pPr algn="ctr"/>
            <a:r>
              <a:rPr lang="en-US" sz="4800" b="1" i="1" dirty="0" smtClean="0">
                <a:solidFill>
                  <a:srgbClr val="F7FEDC"/>
                </a:solidFill>
                <a:latin typeface="Century Gothic" panose="020B0502020202020204" pitchFamily="34" charset="0"/>
              </a:rPr>
              <a:t>~1 Corinthians 9:23~</a:t>
            </a:r>
            <a:endParaRPr lang="en-US" sz="4800" b="1" i="1" dirty="0">
              <a:solidFill>
                <a:srgbClr val="F7FEDC"/>
              </a:solidFill>
              <a:latin typeface="Century Gothic" panose="020B0502020202020204" pitchFamily="34" charset="0"/>
            </a:endParaRPr>
          </a:p>
        </p:txBody>
      </p:sp>
    </p:spTree>
    <p:extLst>
      <p:ext uri="{BB962C8B-B14F-4D97-AF65-F5344CB8AC3E}">
        <p14:creationId xmlns:p14="http://schemas.microsoft.com/office/powerpoint/2010/main" val="70593880"/>
      </p:ext>
    </p:extLst>
  </p:cSld>
  <p:clrMapOvr>
    <a:masterClrMapping/>
  </p:clrMapOvr>
  <p:transition xmlns:p14="http://schemas.microsoft.com/office/powerpoint/2010/mai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latin typeface="Century Gothic" panose="020B0502020202020204" pitchFamily="34" charset="0"/>
              </a:rPr>
              <a:t>Who We Are</a:t>
            </a:r>
            <a:endParaRPr lang="en-US" sz="4800" b="1" i="1" dirty="0">
              <a:solidFill>
                <a:srgbClr val="F7FEDC"/>
              </a:solidFill>
              <a:latin typeface="Century Gothic" panose="020B0502020202020204" pitchFamily="34" charset="0"/>
            </a:endParaRPr>
          </a:p>
        </p:txBody>
      </p:sp>
      <p:sp>
        <p:nvSpPr>
          <p:cNvPr id="5" name="TextBox 4"/>
          <p:cNvSpPr txBox="1"/>
          <p:nvPr/>
        </p:nvSpPr>
        <p:spPr>
          <a:xfrm>
            <a:off x="0" y="1397726"/>
            <a:ext cx="12192000" cy="923330"/>
          </a:xfrm>
          <a:prstGeom prst="rect">
            <a:avLst/>
          </a:prstGeom>
          <a:noFill/>
        </p:spPr>
        <p:txBody>
          <a:bodyPr wrap="square" rtlCol="0">
            <a:spAutoFit/>
          </a:bodyPr>
          <a:lstStyle/>
          <a:p>
            <a:r>
              <a:rPr lang="en-US" sz="5400" b="1" u="sng" dirty="0" smtClean="0">
                <a:solidFill>
                  <a:srgbClr val="F7FEDC"/>
                </a:solidFill>
                <a:latin typeface="Century Gothic" panose="020B0502020202020204" pitchFamily="34" charset="0"/>
              </a:rPr>
              <a:t>Loved</a:t>
            </a:r>
            <a:r>
              <a:rPr lang="en-US" sz="5400" b="1" dirty="0" smtClean="0">
                <a:solidFill>
                  <a:srgbClr val="F7FEDC"/>
                </a:solidFill>
                <a:latin typeface="Century Gothic" panose="020B0502020202020204" pitchFamily="34" charset="0"/>
              </a:rPr>
              <a:t> by </a:t>
            </a:r>
            <a:r>
              <a:rPr lang="en-US" sz="5400" b="1" u="sng" dirty="0" smtClean="0">
                <a:solidFill>
                  <a:srgbClr val="F7FEDC"/>
                </a:solidFill>
                <a:latin typeface="Century Gothic" panose="020B0502020202020204" pitchFamily="34" charset="0"/>
              </a:rPr>
              <a:t>God</a:t>
            </a:r>
            <a:endParaRPr lang="en-US" sz="5400" b="1" u="sng" dirty="0">
              <a:solidFill>
                <a:srgbClr val="F7FEDC"/>
              </a:solidFill>
              <a:latin typeface="Century Gothic" panose="020B0502020202020204" pitchFamily="34" charset="0"/>
            </a:endParaRPr>
          </a:p>
        </p:txBody>
      </p:sp>
      <p:sp>
        <p:nvSpPr>
          <p:cNvPr id="6" name="TextBox 5"/>
          <p:cNvSpPr txBox="1"/>
          <p:nvPr/>
        </p:nvSpPr>
        <p:spPr>
          <a:xfrm>
            <a:off x="0" y="2952206"/>
            <a:ext cx="12192000" cy="2308324"/>
          </a:xfrm>
          <a:prstGeom prst="rect">
            <a:avLst/>
          </a:prstGeom>
          <a:noFill/>
        </p:spPr>
        <p:txBody>
          <a:bodyPr wrap="square" rtlCol="0">
            <a:spAutoFit/>
          </a:bodyPr>
          <a:lstStyle/>
          <a:p>
            <a:r>
              <a:rPr lang="en-US" sz="4800" b="1" i="1" dirty="0" smtClean="0">
                <a:solidFill>
                  <a:srgbClr val="F7FEDC"/>
                </a:solidFill>
                <a:latin typeface="Century Gothic" panose="020B0502020202020204" pitchFamily="34" charset="0"/>
              </a:rPr>
              <a:t>John 3:16; John 15:13; Romans 5:8; Romans 8:35-39; 1 John 4:10; 1 John 4:16; 1 John 4:19; Jeremiah 31:3</a:t>
            </a:r>
            <a:endParaRPr lang="en-US" sz="4800" b="1" i="1" dirty="0">
              <a:solidFill>
                <a:srgbClr val="F7FEDC"/>
              </a:solidFill>
              <a:latin typeface="Century Gothic" panose="020B0502020202020204" pitchFamily="34" charset="0"/>
            </a:endParaRPr>
          </a:p>
        </p:txBody>
      </p:sp>
    </p:spTree>
    <p:extLst>
      <p:ext uri="{BB962C8B-B14F-4D97-AF65-F5344CB8AC3E}">
        <p14:creationId xmlns:p14="http://schemas.microsoft.com/office/powerpoint/2010/main" val="337488558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latin typeface="Century Gothic" panose="020B0502020202020204" pitchFamily="34" charset="0"/>
              </a:rPr>
              <a:t>Who We Are</a:t>
            </a:r>
            <a:endParaRPr lang="en-US" sz="4800" b="1" i="1" dirty="0">
              <a:solidFill>
                <a:srgbClr val="F7FEDC"/>
              </a:solidFill>
              <a:latin typeface="Century Gothic" panose="020B0502020202020204" pitchFamily="34" charset="0"/>
            </a:endParaRPr>
          </a:p>
        </p:txBody>
      </p:sp>
      <p:sp>
        <p:nvSpPr>
          <p:cNvPr id="5" name="TextBox 4"/>
          <p:cNvSpPr txBox="1"/>
          <p:nvPr/>
        </p:nvSpPr>
        <p:spPr>
          <a:xfrm>
            <a:off x="0" y="1397726"/>
            <a:ext cx="12192000" cy="923330"/>
          </a:xfrm>
          <a:prstGeom prst="rect">
            <a:avLst/>
          </a:prstGeom>
          <a:noFill/>
        </p:spPr>
        <p:txBody>
          <a:bodyPr wrap="square" rtlCol="0">
            <a:spAutoFit/>
          </a:bodyPr>
          <a:lstStyle/>
          <a:p>
            <a:r>
              <a:rPr lang="en-US" sz="5400" b="1" u="sng" dirty="0" smtClean="0">
                <a:solidFill>
                  <a:srgbClr val="F7FEDC"/>
                </a:solidFill>
                <a:latin typeface="Century Gothic" panose="020B0502020202020204" pitchFamily="34" charset="0"/>
              </a:rPr>
              <a:t>Loved</a:t>
            </a:r>
            <a:r>
              <a:rPr lang="en-US" sz="5400" b="1" dirty="0" smtClean="0">
                <a:solidFill>
                  <a:srgbClr val="F7FEDC"/>
                </a:solidFill>
                <a:latin typeface="Century Gothic" panose="020B0502020202020204" pitchFamily="34" charset="0"/>
              </a:rPr>
              <a:t> by </a:t>
            </a:r>
            <a:r>
              <a:rPr lang="en-US" sz="5400" b="1" u="sng" dirty="0" smtClean="0">
                <a:solidFill>
                  <a:srgbClr val="F7FEDC"/>
                </a:solidFill>
                <a:latin typeface="Century Gothic" panose="020B0502020202020204" pitchFamily="34" charset="0"/>
              </a:rPr>
              <a:t>God</a:t>
            </a:r>
            <a:endParaRPr lang="en-US" sz="5400" b="1" u="sng" dirty="0">
              <a:solidFill>
                <a:srgbClr val="F7FEDC"/>
              </a:solidFill>
              <a:latin typeface="Century Gothic" panose="020B0502020202020204" pitchFamily="34" charset="0"/>
            </a:endParaRPr>
          </a:p>
        </p:txBody>
      </p:sp>
      <p:sp>
        <p:nvSpPr>
          <p:cNvPr id="6" name="TextBox 5"/>
          <p:cNvSpPr txBox="1"/>
          <p:nvPr/>
        </p:nvSpPr>
        <p:spPr>
          <a:xfrm>
            <a:off x="0" y="2952206"/>
            <a:ext cx="12192000" cy="923330"/>
          </a:xfrm>
          <a:prstGeom prst="rect">
            <a:avLst/>
          </a:prstGeom>
          <a:noFill/>
        </p:spPr>
        <p:txBody>
          <a:bodyPr wrap="square" rtlCol="0">
            <a:spAutoFit/>
          </a:bodyPr>
          <a:lstStyle/>
          <a:p>
            <a:r>
              <a:rPr lang="en-US" sz="5400" b="1" u="sng" dirty="0" smtClean="0">
                <a:solidFill>
                  <a:srgbClr val="F7FEDC"/>
                </a:solidFill>
                <a:latin typeface="Century Gothic" panose="020B0502020202020204" pitchFamily="34" charset="0"/>
              </a:rPr>
              <a:t>Called</a:t>
            </a:r>
            <a:r>
              <a:rPr lang="en-US" sz="5400" b="1" dirty="0" smtClean="0">
                <a:solidFill>
                  <a:srgbClr val="F7FEDC"/>
                </a:solidFill>
                <a:latin typeface="Century Gothic" panose="020B0502020202020204" pitchFamily="34" charset="0"/>
              </a:rPr>
              <a:t> to be </a:t>
            </a:r>
            <a:r>
              <a:rPr lang="en-US" sz="5400" b="1" u="sng" dirty="0" smtClean="0">
                <a:solidFill>
                  <a:srgbClr val="F7FEDC"/>
                </a:solidFill>
                <a:latin typeface="Century Gothic" panose="020B0502020202020204" pitchFamily="34" charset="0"/>
              </a:rPr>
              <a:t>Saints</a:t>
            </a:r>
            <a:endParaRPr lang="en-US" sz="5400" b="1" u="sng" dirty="0">
              <a:solidFill>
                <a:srgbClr val="F7FEDC"/>
              </a:solidFill>
              <a:latin typeface="Century Gothic" panose="020B0502020202020204" pitchFamily="34" charset="0"/>
            </a:endParaRPr>
          </a:p>
        </p:txBody>
      </p:sp>
    </p:spTree>
    <p:extLst>
      <p:ext uri="{BB962C8B-B14F-4D97-AF65-F5344CB8AC3E}">
        <p14:creationId xmlns:p14="http://schemas.microsoft.com/office/powerpoint/2010/main" val="520613554"/>
      </p:ext>
    </p:extLst>
  </p:cSld>
  <p:clrMapOvr>
    <a:masterClrMapping/>
  </p:clrMapOvr>
  <p:transition xmlns:p14="http://schemas.microsoft.com/office/powerpoint/2010/mai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1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278642"/>
          </a:xfrm>
          <a:prstGeom prst="rect">
            <a:avLst/>
          </a:prstGeom>
          <a:noFill/>
        </p:spPr>
        <p:txBody>
          <a:bodyPr wrap="square" rtlCol="0">
            <a:spAutoFit/>
          </a:bodyPr>
          <a:lstStyle/>
          <a:p>
            <a:pPr algn="ctr"/>
            <a:r>
              <a:rPr lang="en-US" sz="4800" b="1" i="1" dirty="0">
                <a:solidFill>
                  <a:srgbClr val="F7FEDC"/>
                </a:solidFill>
                <a:latin typeface="Century Gothic" panose="020B0502020202020204" pitchFamily="34" charset="0"/>
              </a:rPr>
              <a:t>T</a:t>
            </a:r>
            <a:r>
              <a:rPr lang="en-US" sz="4800" b="1" i="1" dirty="0" smtClean="0">
                <a:solidFill>
                  <a:srgbClr val="F7FEDC"/>
                </a:solidFill>
                <a:latin typeface="Century Gothic" panose="020B0502020202020204" pitchFamily="34" charset="0"/>
              </a:rPr>
              <a:t>herefore thus says the Lord God,</a:t>
            </a:r>
          </a:p>
          <a:p>
            <a:pPr algn="ctr"/>
            <a:r>
              <a:rPr lang="en-US" sz="4800" b="1" i="1" dirty="0" smtClean="0">
                <a:solidFill>
                  <a:srgbClr val="F7FEDC"/>
                </a:solidFill>
                <a:latin typeface="Century Gothic" panose="020B0502020202020204" pitchFamily="34" charset="0"/>
              </a:rPr>
              <a:t>“Behold, I am the one who has laid as a foundation in Zion,</a:t>
            </a:r>
          </a:p>
          <a:p>
            <a:pPr algn="ctr"/>
            <a:r>
              <a:rPr lang="en-US" sz="4800" b="1" i="1" dirty="0" smtClean="0">
                <a:solidFill>
                  <a:srgbClr val="F7FEDC"/>
                </a:solidFill>
                <a:latin typeface="Century Gothic" panose="020B0502020202020204" pitchFamily="34" charset="0"/>
              </a:rPr>
              <a:t>a stone, a tested stone,</a:t>
            </a:r>
          </a:p>
          <a:p>
            <a:pPr algn="ctr"/>
            <a:r>
              <a:rPr lang="en-US" sz="4800" b="1" i="1" dirty="0" smtClean="0">
                <a:solidFill>
                  <a:srgbClr val="F7FEDC"/>
                </a:solidFill>
                <a:latin typeface="Century Gothic" panose="020B0502020202020204" pitchFamily="34" charset="0"/>
              </a:rPr>
              <a:t>a precious cornerstone, of a sure foundation:</a:t>
            </a:r>
          </a:p>
          <a:p>
            <a:pPr algn="ctr"/>
            <a:r>
              <a:rPr lang="en-US" sz="4800" b="1" i="1" dirty="0" smtClean="0">
                <a:solidFill>
                  <a:srgbClr val="F7FEDC"/>
                </a:solidFill>
                <a:latin typeface="Century Gothic" panose="020B0502020202020204" pitchFamily="34" charset="0"/>
              </a:rPr>
              <a:t>‘Whoever believes will not be in haste.’</a:t>
            </a:r>
          </a:p>
          <a:p>
            <a:pPr algn="ctr"/>
            <a:r>
              <a:rPr lang="en-US" sz="4800" b="1" i="1" dirty="0" smtClean="0">
                <a:solidFill>
                  <a:srgbClr val="F7FEDC"/>
                </a:solidFill>
                <a:latin typeface="Century Gothic" panose="020B0502020202020204" pitchFamily="34" charset="0"/>
              </a:rPr>
              <a:t>~Isaiah 28:16~</a:t>
            </a:r>
          </a:p>
          <a:p>
            <a:endParaRPr lang="en-US" dirty="0">
              <a:solidFill>
                <a:srgbClr val="F7FEDC"/>
              </a:solidFill>
            </a:endParaRPr>
          </a:p>
        </p:txBody>
      </p:sp>
    </p:spTree>
    <p:extLst>
      <p:ext uri="{BB962C8B-B14F-4D97-AF65-F5344CB8AC3E}">
        <p14:creationId xmlns:p14="http://schemas.microsoft.com/office/powerpoint/2010/main" val="605235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62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87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dirty="0" smtClean="0">
                <a:solidFill>
                  <a:srgbClr val="F7FEDC"/>
                </a:solidFill>
                <a:latin typeface="Century Gothic" panose="020B0502020202020204" pitchFamily="34" charset="0"/>
              </a:rPr>
              <a:t>Paul, a servant of Christ Jesus, called to be an apostle, set apart for the gospel of God, which he promised beforehand through his prophets in the holy Scriptures, concerning his Son, who was descended from David according to the flesh and was declared to be the Son of God in power according to the Spirit of holiness by his resurrection from the</a:t>
            </a:r>
            <a:endParaRPr lang="en-US" dirty="0">
              <a:solidFill>
                <a:srgbClr val="F7FEDC"/>
              </a:solidFill>
            </a:endParaRPr>
          </a:p>
        </p:txBody>
      </p:sp>
    </p:spTree>
    <p:extLst>
      <p:ext uri="{BB962C8B-B14F-4D97-AF65-F5344CB8AC3E}">
        <p14:creationId xmlns:p14="http://schemas.microsoft.com/office/powerpoint/2010/main" val="3135557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dirty="0">
                <a:solidFill>
                  <a:srgbClr val="F7FEDC"/>
                </a:solidFill>
                <a:latin typeface="Century Gothic" panose="020B0502020202020204" pitchFamily="34" charset="0"/>
              </a:rPr>
              <a:t>dead, Jesus Christ our Lord</a:t>
            </a:r>
            <a:r>
              <a:rPr lang="en-US" sz="4800" b="1" i="1" dirty="0" smtClean="0">
                <a:solidFill>
                  <a:srgbClr val="F7FEDC"/>
                </a:solidFill>
                <a:latin typeface="Century Gothic" panose="020B0502020202020204" pitchFamily="34" charset="0"/>
              </a:rPr>
              <a:t>,</a:t>
            </a:r>
            <a:r>
              <a:rPr lang="en-US" sz="4800" b="1" i="1" dirty="0">
                <a:solidFill>
                  <a:srgbClr val="F7FEDC"/>
                </a:solidFill>
                <a:latin typeface="Century Gothic" panose="020B0502020202020204" pitchFamily="34" charset="0"/>
              </a:rPr>
              <a:t> through whom </a:t>
            </a:r>
            <a:r>
              <a:rPr lang="en-US" sz="4800" b="1" i="1" dirty="0" smtClean="0">
                <a:solidFill>
                  <a:srgbClr val="F7FEDC"/>
                </a:solidFill>
                <a:latin typeface="Century Gothic" panose="020B0502020202020204" pitchFamily="34" charset="0"/>
              </a:rPr>
              <a:t>we </a:t>
            </a:r>
            <a:r>
              <a:rPr lang="en-US" sz="4800" b="1" i="1" dirty="0">
                <a:solidFill>
                  <a:srgbClr val="F7FEDC"/>
                </a:solidFill>
                <a:latin typeface="Century Gothic" panose="020B0502020202020204" pitchFamily="34" charset="0"/>
              </a:rPr>
              <a:t>have received grace and </a:t>
            </a:r>
            <a:r>
              <a:rPr lang="en-US" sz="4800" b="1" i="1" dirty="0" smtClean="0">
                <a:solidFill>
                  <a:srgbClr val="F7FEDC"/>
                </a:solidFill>
                <a:latin typeface="Century Gothic" panose="020B0502020202020204" pitchFamily="34" charset="0"/>
              </a:rPr>
              <a:t>apostleship to </a:t>
            </a:r>
            <a:r>
              <a:rPr lang="en-US" sz="4800" b="1" i="1" dirty="0">
                <a:solidFill>
                  <a:srgbClr val="F7FEDC"/>
                </a:solidFill>
                <a:latin typeface="Century Gothic" panose="020B0502020202020204" pitchFamily="34" charset="0"/>
              </a:rPr>
              <a:t>bring about the obedience of faith for the sake of his name </a:t>
            </a:r>
            <a:r>
              <a:rPr lang="en-US" sz="4800" b="1" i="1" dirty="0" smtClean="0">
                <a:solidFill>
                  <a:srgbClr val="F7FEDC"/>
                </a:solidFill>
                <a:latin typeface="Century Gothic" panose="020B0502020202020204" pitchFamily="34" charset="0"/>
              </a:rPr>
              <a:t>among </a:t>
            </a:r>
            <a:r>
              <a:rPr lang="en-US" sz="4800" b="1" i="1" dirty="0">
                <a:solidFill>
                  <a:srgbClr val="F7FEDC"/>
                </a:solidFill>
                <a:latin typeface="Century Gothic" panose="020B0502020202020204" pitchFamily="34" charset="0"/>
              </a:rPr>
              <a:t>all the nations</a:t>
            </a:r>
            <a:r>
              <a:rPr lang="en-US" sz="4800" b="1" i="1" dirty="0" smtClean="0">
                <a:solidFill>
                  <a:srgbClr val="F7FEDC"/>
                </a:solidFill>
                <a:latin typeface="Century Gothic" panose="020B0502020202020204" pitchFamily="34" charset="0"/>
              </a:rPr>
              <a:t>,</a:t>
            </a:r>
            <a:r>
              <a:rPr lang="en-US" sz="4800" b="1" i="1" dirty="0">
                <a:solidFill>
                  <a:srgbClr val="F7FEDC"/>
                </a:solidFill>
                <a:latin typeface="Century Gothic" panose="020B0502020202020204" pitchFamily="34" charset="0"/>
              </a:rPr>
              <a:t> including you who are </a:t>
            </a:r>
            <a:r>
              <a:rPr lang="en-US" sz="4800" b="1" i="1" dirty="0" smtClean="0">
                <a:solidFill>
                  <a:srgbClr val="F7FEDC"/>
                </a:solidFill>
                <a:latin typeface="Century Gothic" panose="020B0502020202020204" pitchFamily="34" charset="0"/>
              </a:rPr>
              <a:t>called </a:t>
            </a:r>
            <a:r>
              <a:rPr lang="en-US" sz="4800" b="1" i="1" dirty="0">
                <a:solidFill>
                  <a:srgbClr val="F7FEDC"/>
                </a:solidFill>
                <a:latin typeface="Century Gothic" panose="020B0502020202020204" pitchFamily="34" charset="0"/>
              </a:rPr>
              <a:t>to belong to Jesus Christ,</a:t>
            </a:r>
          </a:p>
          <a:p>
            <a:pPr algn="ctr"/>
            <a:r>
              <a:rPr lang="en-US" sz="4800" b="1" i="1" dirty="0" smtClean="0">
                <a:solidFill>
                  <a:srgbClr val="F7FEDC"/>
                </a:solidFill>
                <a:latin typeface="Century Gothic" panose="020B0502020202020204" pitchFamily="34" charset="0"/>
              </a:rPr>
              <a:t>To </a:t>
            </a:r>
            <a:r>
              <a:rPr lang="en-US" sz="4800" b="1" i="1" dirty="0">
                <a:solidFill>
                  <a:srgbClr val="F7FEDC"/>
                </a:solidFill>
                <a:latin typeface="Century Gothic" panose="020B0502020202020204" pitchFamily="34" charset="0"/>
              </a:rPr>
              <a:t>all those in Rome who are loved by God and called to be saints</a:t>
            </a:r>
            <a:r>
              <a:rPr lang="en-US" sz="4800" b="1" i="1" dirty="0" smtClean="0">
                <a:solidFill>
                  <a:srgbClr val="F7FEDC"/>
                </a:solidFill>
                <a:latin typeface="Century Gothic" panose="020B0502020202020204" pitchFamily="34" charset="0"/>
              </a:rPr>
              <a:t>:</a:t>
            </a:r>
            <a:endParaRPr lang="en-US" sz="4800" b="1" i="1" dirty="0">
              <a:solidFill>
                <a:srgbClr val="F7FEDC"/>
              </a:solidFill>
              <a:latin typeface="Century Gothic" panose="020B0502020202020204" pitchFamily="34" charset="0"/>
            </a:endParaRPr>
          </a:p>
        </p:txBody>
      </p:sp>
    </p:spTree>
    <p:extLst>
      <p:ext uri="{BB962C8B-B14F-4D97-AF65-F5344CB8AC3E}">
        <p14:creationId xmlns:p14="http://schemas.microsoft.com/office/powerpoint/2010/main" val="2007693733"/>
      </p:ext>
    </p:extLst>
  </p:cSld>
  <p:clrMapOvr>
    <a:masterClrMapping/>
  </p:clrMapOvr>
  <p:transition xmlns:p14="http://schemas.microsoft.com/office/powerpoint/2010/mai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16260"/>
            <a:ext cx="12192000" cy="2616101"/>
          </a:xfrm>
          <a:prstGeom prst="rect">
            <a:avLst/>
          </a:prstGeom>
          <a:noFill/>
        </p:spPr>
        <p:txBody>
          <a:bodyPr wrap="square" rtlCol="0">
            <a:spAutoFit/>
          </a:bodyPr>
          <a:lstStyle/>
          <a:p>
            <a:pPr algn="ctr"/>
            <a:r>
              <a:rPr lang="en-US" sz="4800" b="1" i="1" dirty="0" smtClean="0">
                <a:solidFill>
                  <a:srgbClr val="F7FEDC"/>
                </a:solidFill>
                <a:latin typeface="Century Gothic" panose="020B0502020202020204" pitchFamily="34" charset="0"/>
              </a:rPr>
              <a:t>Grace </a:t>
            </a:r>
            <a:r>
              <a:rPr lang="en-US" sz="4800" b="1" i="1" dirty="0">
                <a:solidFill>
                  <a:srgbClr val="F7FEDC"/>
                </a:solidFill>
                <a:latin typeface="Century Gothic" panose="020B0502020202020204" pitchFamily="34" charset="0"/>
              </a:rPr>
              <a:t>to you and peace from God our Father and the Lord Jesus Christ</a:t>
            </a:r>
            <a:r>
              <a:rPr lang="en-US" sz="4800" b="1" i="1" dirty="0" smtClean="0">
                <a:solidFill>
                  <a:srgbClr val="F7FEDC"/>
                </a:solidFill>
                <a:latin typeface="Century Gothic" panose="020B0502020202020204" pitchFamily="34" charset="0"/>
              </a:rPr>
              <a:t>.</a:t>
            </a:r>
          </a:p>
          <a:p>
            <a:pPr algn="ctr"/>
            <a:r>
              <a:rPr lang="en-US" sz="4800" b="1" i="1" dirty="0" smtClean="0">
                <a:solidFill>
                  <a:srgbClr val="F7FEDC"/>
                </a:solidFill>
                <a:latin typeface="Century Gothic" panose="020B0502020202020204" pitchFamily="34" charset="0"/>
              </a:rPr>
              <a:t>~Romans 1:1-7~</a:t>
            </a:r>
            <a:endParaRPr lang="en-US" sz="4800" b="1" i="1" dirty="0">
              <a:solidFill>
                <a:srgbClr val="F7FEDC"/>
              </a:solidFill>
              <a:latin typeface="Century Gothic" panose="020B0502020202020204" pitchFamily="34" charset="0"/>
            </a:endParaRPr>
          </a:p>
          <a:p>
            <a:pPr algn="ctr"/>
            <a:endParaRPr lang="en-US" sz="2000" dirty="0">
              <a:solidFill>
                <a:srgbClr val="F7FEDC"/>
              </a:solidFill>
            </a:endParaRPr>
          </a:p>
        </p:txBody>
      </p:sp>
    </p:spTree>
    <p:extLst>
      <p:ext uri="{BB962C8B-B14F-4D97-AF65-F5344CB8AC3E}">
        <p14:creationId xmlns:p14="http://schemas.microsoft.com/office/powerpoint/2010/main" val="2121943364"/>
      </p:ext>
    </p:extLst>
  </p:cSld>
  <p:clrMapOvr>
    <a:masterClrMapping/>
  </p:clrMapOvr>
  <p:transition xmlns:p14="http://schemas.microsoft.com/office/powerpoint/2010/mai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latin typeface="Century Gothic" panose="020B0502020202020204" pitchFamily="34" charset="0"/>
              </a:rPr>
              <a:t>Our Foundation</a:t>
            </a:r>
            <a:endParaRPr lang="en-US" sz="4800" b="1" i="1" dirty="0">
              <a:solidFill>
                <a:srgbClr val="F7FEDC"/>
              </a:solidFill>
              <a:latin typeface="Century Gothic" panose="020B0502020202020204" pitchFamily="34" charset="0"/>
            </a:endParaRPr>
          </a:p>
        </p:txBody>
      </p:sp>
      <p:sp>
        <p:nvSpPr>
          <p:cNvPr id="5" name="TextBox 4"/>
          <p:cNvSpPr txBox="1"/>
          <p:nvPr/>
        </p:nvSpPr>
        <p:spPr>
          <a:xfrm>
            <a:off x="0" y="1392702"/>
            <a:ext cx="12192000" cy="923330"/>
          </a:xfrm>
          <a:prstGeom prst="rect">
            <a:avLst/>
          </a:prstGeom>
          <a:noFill/>
        </p:spPr>
        <p:txBody>
          <a:bodyPr wrap="square" rtlCol="0">
            <a:spAutoFit/>
          </a:bodyPr>
          <a:lstStyle/>
          <a:p>
            <a:r>
              <a:rPr lang="en-US" sz="5400" b="1" dirty="0" smtClean="0">
                <a:solidFill>
                  <a:srgbClr val="F7FEDC"/>
                </a:solidFill>
                <a:latin typeface="Century Gothic" panose="020B0502020202020204" pitchFamily="34" charset="0"/>
              </a:rPr>
              <a:t>The </a:t>
            </a:r>
            <a:r>
              <a:rPr lang="en-US" sz="5400" b="1" u="sng" dirty="0" smtClean="0">
                <a:solidFill>
                  <a:srgbClr val="F7FEDC"/>
                </a:solidFill>
                <a:latin typeface="Century Gothic" panose="020B0502020202020204" pitchFamily="34" charset="0"/>
              </a:rPr>
              <a:t>Message</a:t>
            </a:r>
            <a:endParaRPr lang="en-US" sz="5400" b="1" dirty="0">
              <a:solidFill>
                <a:srgbClr val="F7FEDC"/>
              </a:solidFill>
              <a:latin typeface="Century Gothic" panose="020B0502020202020204" pitchFamily="34" charset="0"/>
            </a:endParaRPr>
          </a:p>
        </p:txBody>
      </p:sp>
    </p:spTree>
    <p:extLst>
      <p:ext uri="{BB962C8B-B14F-4D97-AF65-F5344CB8AC3E}">
        <p14:creationId xmlns:p14="http://schemas.microsoft.com/office/powerpoint/2010/main" val="1096217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latin typeface="Century Gothic" panose="020B0502020202020204" pitchFamily="34" charset="0"/>
              </a:rPr>
              <a:t>What The Gospel Message Does</a:t>
            </a:r>
            <a:endParaRPr lang="en-US" sz="4800" b="1" i="1" dirty="0">
              <a:solidFill>
                <a:srgbClr val="F7FEDC"/>
              </a:solidFill>
              <a:latin typeface="Century Gothic" panose="020B0502020202020204" pitchFamily="34" charset="0"/>
            </a:endParaRPr>
          </a:p>
        </p:txBody>
      </p:sp>
      <p:sp>
        <p:nvSpPr>
          <p:cNvPr id="5" name="TextBox 4"/>
          <p:cNvSpPr txBox="1"/>
          <p:nvPr/>
        </p:nvSpPr>
        <p:spPr>
          <a:xfrm>
            <a:off x="0" y="1434905"/>
            <a:ext cx="12192000" cy="5355312"/>
          </a:xfrm>
          <a:prstGeom prst="rect">
            <a:avLst/>
          </a:prstGeom>
          <a:noFill/>
        </p:spPr>
        <p:txBody>
          <a:bodyPr wrap="square" rtlCol="0">
            <a:spAutoFit/>
          </a:bodyPr>
          <a:lstStyle/>
          <a:p>
            <a:r>
              <a:rPr lang="en-US" sz="5400" b="1" dirty="0" smtClean="0">
                <a:solidFill>
                  <a:srgbClr val="F7FEDC"/>
                </a:solidFill>
                <a:latin typeface="Century Gothic" panose="020B0502020202020204" pitchFamily="34" charset="0"/>
              </a:rPr>
              <a:t>Shows Us Who Jesus Is—v. 3-4</a:t>
            </a:r>
          </a:p>
          <a:p>
            <a:pPr algn="ctr"/>
            <a:r>
              <a:rPr lang="en-US" sz="4800" dirty="0" smtClean="0">
                <a:solidFill>
                  <a:srgbClr val="F7FEDC"/>
                </a:solidFill>
              </a:rPr>
              <a:t> </a:t>
            </a:r>
            <a:r>
              <a:rPr lang="en-US" sz="4800" b="1" i="1" dirty="0" smtClean="0">
                <a:solidFill>
                  <a:srgbClr val="F7FEDC"/>
                </a:solidFill>
                <a:latin typeface="Century Gothic" panose="020B0502020202020204" pitchFamily="34" charset="0"/>
              </a:rPr>
              <a:t>concerning his Son, who was descended from David according to the flesh and was declared to be the Son of God in power according to the Spirit of holiness by his resurrection from the dead, Jesus Christ our Lord,</a:t>
            </a:r>
            <a:endParaRPr lang="en-US" sz="4800" b="1" i="1" dirty="0">
              <a:solidFill>
                <a:srgbClr val="F7FEDC"/>
              </a:solidFill>
              <a:latin typeface="Century Gothic" panose="020B0502020202020204" pitchFamily="34" charset="0"/>
            </a:endParaRPr>
          </a:p>
        </p:txBody>
      </p:sp>
    </p:spTree>
    <p:extLst>
      <p:ext uri="{BB962C8B-B14F-4D97-AF65-F5344CB8AC3E}">
        <p14:creationId xmlns:p14="http://schemas.microsoft.com/office/powerpoint/2010/main" val="3707120081"/>
      </p:ext>
    </p:extLst>
  </p:cSld>
  <p:clrMapOvr>
    <a:masterClrMapping/>
  </p:clrMapOvr>
  <p:transition xmlns:p14="http://schemas.microsoft.com/office/powerpoint/2010/mai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328</Words>
  <Application>Microsoft Macintosh PowerPoint</Application>
  <PresentationFormat>Custom</PresentationFormat>
  <Paragraphs>35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Foundation</vt:lpstr>
      <vt:lpstr>What The Gospel Message Does</vt:lpstr>
      <vt:lpstr>What the Gospel Message Does</vt:lpstr>
      <vt:lpstr>What the Gospel Message Does</vt:lpstr>
      <vt:lpstr>PowerPoint Presentation</vt:lpstr>
      <vt:lpstr>PowerPoint Presentation</vt:lpstr>
      <vt:lpstr>Our Foundation</vt:lpstr>
      <vt:lpstr>PowerPoint Presentation</vt:lpstr>
      <vt:lpstr>Who We Are</vt:lpstr>
      <vt:lpstr>Who We Are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Sellen</dc:creator>
  <cp:lastModifiedBy>Levi and Megan Owens</cp:lastModifiedBy>
  <cp:revision>10</cp:revision>
  <dcterms:created xsi:type="dcterms:W3CDTF">2016-01-10T10:41:05Z</dcterms:created>
  <dcterms:modified xsi:type="dcterms:W3CDTF">2016-01-12T21:29:42Z</dcterms:modified>
</cp:coreProperties>
</file>